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8" r:id="rId1"/>
  </p:sldMasterIdLst>
  <p:notesMasterIdLst>
    <p:notesMasterId r:id="rId43"/>
  </p:notesMasterIdLst>
  <p:sldIdLst>
    <p:sldId id="256" r:id="rId2"/>
    <p:sldId id="324" r:id="rId3"/>
    <p:sldId id="409" r:id="rId4"/>
    <p:sldId id="410" r:id="rId5"/>
    <p:sldId id="411" r:id="rId6"/>
    <p:sldId id="412" r:id="rId7"/>
    <p:sldId id="413" r:id="rId8"/>
    <p:sldId id="414" r:id="rId9"/>
    <p:sldId id="379" r:id="rId10"/>
    <p:sldId id="380" r:id="rId11"/>
    <p:sldId id="257" r:id="rId12"/>
    <p:sldId id="258" r:id="rId13"/>
    <p:sldId id="262" r:id="rId14"/>
    <p:sldId id="259" r:id="rId15"/>
    <p:sldId id="261" r:id="rId16"/>
    <p:sldId id="264" r:id="rId17"/>
    <p:sldId id="263" r:id="rId18"/>
    <p:sldId id="399" r:id="rId19"/>
    <p:sldId id="389" r:id="rId20"/>
    <p:sldId id="390" r:id="rId21"/>
    <p:sldId id="391" r:id="rId22"/>
    <p:sldId id="392" r:id="rId23"/>
    <p:sldId id="393" r:id="rId24"/>
    <p:sldId id="394" r:id="rId25"/>
    <p:sldId id="395" r:id="rId26"/>
    <p:sldId id="396" r:id="rId27"/>
    <p:sldId id="400" r:id="rId28"/>
    <p:sldId id="381" r:id="rId29"/>
    <p:sldId id="382" r:id="rId30"/>
    <p:sldId id="383" r:id="rId31"/>
    <p:sldId id="401" r:id="rId32"/>
    <p:sldId id="385" r:id="rId33"/>
    <p:sldId id="386" r:id="rId34"/>
    <p:sldId id="387" r:id="rId35"/>
    <p:sldId id="402" r:id="rId36"/>
    <p:sldId id="404" r:id="rId37"/>
    <p:sldId id="405" r:id="rId38"/>
    <p:sldId id="406" r:id="rId39"/>
    <p:sldId id="408" r:id="rId40"/>
    <p:sldId id="407" r:id="rId41"/>
    <p:sldId id="415" r:id="rId42"/>
  </p:sldIdLst>
  <p:sldSz cx="9144000" cy="5143500" type="screen16x9"/>
  <p:notesSz cx="6858000" cy="9144000"/>
  <p:embeddedFontLst>
    <p:embeddedFont>
      <p:font typeface="Microsoft YaHei" panose="020B0503020204020204" pitchFamily="34" charset="-122"/>
      <p:regular r:id="rId44"/>
      <p:bold r:id="rId45"/>
    </p:embeddedFont>
    <p:embeddedFont>
      <p:font typeface="等线" panose="02010600030101010101" pitchFamily="2" charset="-122"/>
      <p:regular r:id="rId46"/>
      <p:bold r:id="rId47"/>
    </p:embeddedFont>
    <p:embeddedFont>
      <p:font typeface="等线" panose="02010600030101010101" pitchFamily="2" charset="-122"/>
      <p:regular r:id="rId46"/>
      <p:bold r:id="rId47"/>
    </p:embeddedFont>
    <p:embeddedFont>
      <p:font typeface="Arial Black" panose="020B0604020202020204" pitchFamily="34" charset="0"/>
      <p:bold r:id="rId48"/>
    </p:embeddedFont>
    <p:embeddedFont>
      <p:font typeface="Calibri" panose="020F0502020204030204" pitchFamily="3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99" autoAdjust="0"/>
    <p:restoredTop sz="77922" autoAdjust="0"/>
  </p:normalViewPr>
  <p:slideViewPr>
    <p:cSldViewPr>
      <p:cViewPr varScale="1">
        <p:scale>
          <a:sx n="123" d="100"/>
          <a:sy n="123" d="100"/>
        </p:scale>
        <p:origin x="752" y="184"/>
      </p:cViewPr>
      <p:guideLst>
        <p:guide orient="horz" pos="1620"/>
        <p:guide pos="2880"/>
      </p:guideLst>
    </p:cSldViewPr>
  </p:slideViewPr>
  <p:outlineViewPr>
    <p:cViewPr>
      <p:scale>
        <a:sx n="33" d="100"/>
        <a:sy n="33" d="100"/>
      </p:scale>
      <p:origin x="3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AD455D-8C27-D84E-8B0A-B8CA1CB30F7A}" type="datetimeFigureOut">
              <a:rPr lang="en-US" smtClean="0"/>
              <a:t>5/21/24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B62CB6-3356-B14A-B59C-9B9B7C2B9B98}" type="slidenum">
              <a:rPr lang="en-US" smtClean="0"/>
              <a:t>‹#›</a:t>
            </a:fld>
            <a:endParaRPr lang="en-US"/>
          </a:p>
        </p:txBody>
      </p:sp>
    </p:spTree>
    <p:extLst>
      <p:ext uri="{BB962C8B-B14F-4D97-AF65-F5344CB8AC3E}">
        <p14:creationId xmlns:p14="http://schemas.microsoft.com/office/powerpoint/2010/main" val="23860836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pP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Today I am thrilled to share my recent internship(</a:t>
            </a:r>
            <a:r>
              <a:rPr lang="en-US" altLang="zh-CN" sz="1200" kern="100" dirty="0" err="1">
                <a:effectLst/>
                <a:latin typeface="DengXian" panose="02010600030101010101" pitchFamily="2" charset="-122"/>
                <a:ea typeface="DengXian" panose="02010600030101010101" pitchFamily="2" charset="-122"/>
                <a:cs typeface="Times New Roman" panose="02020603050405020304" pitchFamily="18" charset="0"/>
              </a:rPr>
              <a:t>intenship</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 experience.</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ct val="115000"/>
              </a:lnSpc>
              <a:spcAft>
                <a:spcPts val="800"/>
              </a:spcAft>
            </a:pP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During this internship, I worked on front-end development using </a:t>
            </a:r>
            <a:r>
              <a:rPr lang="en-US" altLang="zh-CN" sz="1200" kern="100" dirty="0" err="1">
                <a:effectLst/>
                <a:latin typeface="DengXian" panose="02010600030101010101" pitchFamily="2" charset="-122"/>
                <a:ea typeface="DengXian" panose="02010600030101010101" pitchFamily="2" charset="-122"/>
                <a:cs typeface="Times New Roman" panose="02020603050405020304" pitchFamily="18" charset="0"/>
              </a:rPr>
              <a:t>Hbuilder</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 based on Vue2, and </a:t>
            </a:r>
            <a:r>
              <a:rPr lang="en-US" altLang="zh-CN" sz="1200" kern="100" dirty="0" err="1">
                <a:effectLst/>
                <a:latin typeface="DengXian" panose="02010600030101010101" pitchFamily="2" charset="-122"/>
                <a:ea typeface="DengXian" panose="02010600030101010101" pitchFamily="2" charset="-122"/>
                <a:cs typeface="Times New Roman" panose="02020603050405020304" pitchFamily="18" charset="0"/>
              </a:rPr>
              <a:t>Uview</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 We designed and developed a factory management app and I was  mainly responsible for Personal Homepage and Contact Page</a:t>
            </a:r>
            <a:r>
              <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Workbench Page </a:t>
            </a:r>
            <a:r>
              <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Supply Management System</a:t>
            </a:r>
            <a:r>
              <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Production Line Monitoring Page and A data Dashboard.</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28</a:t>
            </a:fld>
            <a:endParaRPr lang="en-US"/>
          </a:p>
        </p:txBody>
      </p:sp>
    </p:spTree>
    <p:extLst>
      <p:ext uri="{BB962C8B-B14F-4D97-AF65-F5344CB8AC3E}">
        <p14:creationId xmlns:p14="http://schemas.microsoft.com/office/powerpoint/2010/main" val="35809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38</a:t>
            </a:fld>
            <a:endParaRPr lang="en-US"/>
          </a:p>
        </p:txBody>
      </p:sp>
    </p:spTree>
    <p:extLst>
      <p:ext uri="{BB962C8B-B14F-4D97-AF65-F5344CB8AC3E}">
        <p14:creationId xmlns:p14="http://schemas.microsoft.com/office/powerpoint/2010/main" val="1447150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39</a:t>
            </a:fld>
            <a:endParaRPr lang="en-US"/>
          </a:p>
        </p:txBody>
      </p:sp>
    </p:spTree>
    <p:extLst>
      <p:ext uri="{BB962C8B-B14F-4D97-AF65-F5344CB8AC3E}">
        <p14:creationId xmlns:p14="http://schemas.microsoft.com/office/powerpoint/2010/main" val="4251568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Designing a transmission protocol for compatibility with multiple hardware modules is complex, requiring accurate data transmission and system stability.</a:t>
            </a:r>
          </a:p>
          <a:p>
            <a:endParaRPr lang="en-US" altLang="zh-CN" dirty="0"/>
          </a:p>
          <a:p>
            <a:r>
              <a:rPr lang="en-US" altLang="zh-CN" dirty="0"/>
              <a:t>During hardware node debugging, meticulous logic is essential. Issues like sensor connection abnormalities occurred, but were resolved through various software tests, ensuring normal node operation.</a:t>
            </a:r>
          </a:p>
          <a:p>
            <a:endParaRPr lang="en-US" altLang="zh-CN" dirty="0"/>
          </a:p>
          <a:p>
            <a:r>
              <a:rPr lang="en-US" altLang="zh-CN" dirty="0"/>
              <a:t>Going forward, hardware needs to be optimized to make it smarter and tightly integrated with real factory manufacturing processes. Enhancing the smart capabilities of the system will be a focus area to improve overall functionality and efficiency.</a:t>
            </a:r>
            <a:endParaRPr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40</a:t>
            </a:fld>
            <a:endParaRPr lang="en-US"/>
          </a:p>
        </p:txBody>
      </p:sp>
    </p:spTree>
    <p:extLst>
      <p:ext uri="{BB962C8B-B14F-4D97-AF65-F5344CB8AC3E}">
        <p14:creationId xmlns:p14="http://schemas.microsoft.com/office/powerpoint/2010/main" val="2970911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Designing a transmission protocol for compatibility with multiple hardware modules is complex, requiring accurate data transmission and system stability.</a:t>
            </a:r>
          </a:p>
          <a:p>
            <a:endParaRPr lang="en-US" altLang="zh-CN" dirty="0"/>
          </a:p>
          <a:p>
            <a:r>
              <a:rPr lang="en-US" altLang="zh-CN" dirty="0"/>
              <a:t>During hardware node debugging, meticulous logic is essential. Issues like sensor connection abnormalities occurred, but were resolved through various software tests, ensuring normal node operation.</a:t>
            </a:r>
          </a:p>
          <a:p>
            <a:endParaRPr lang="en-US" altLang="zh-CN" dirty="0"/>
          </a:p>
          <a:p>
            <a:r>
              <a:rPr lang="en-US" altLang="zh-CN" dirty="0"/>
              <a:t>Going forward, hardware needs to be optimized to make it smarter and tightly integrated with real factory manufacturing processes. Enhancing the smart capabilities of the system will be a focus area to improve overall functionality and efficiency.</a:t>
            </a:r>
            <a:endParaRPr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41</a:t>
            </a:fld>
            <a:endParaRPr lang="en-US"/>
          </a:p>
        </p:txBody>
      </p:sp>
    </p:spTree>
    <p:extLst>
      <p:ext uri="{BB962C8B-B14F-4D97-AF65-F5344CB8AC3E}">
        <p14:creationId xmlns:p14="http://schemas.microsoft.com/office/powerpoint/2010/main" val="108290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pP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Key pages I worked on as follow:</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ct val="115000"/>
              </a:lnSpc>
              <a:spcAft>
                <a:spcPts val="800"/>
              </a:spcAft>
            </a:pP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Personal Homepage and Contact Page: it includes personal info, contact support, and learn about the app.</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ct val="115000"/>
              </a:lnSpc>
              <a:spcAft>
                <a:spcPts val="800"/>
              </a:spcAft>
            </a:pP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Workbench Page: The clear interface and navigation make it easy for users to switch between modules, greatly improving efficiency and satisfaction.</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ct val="115000"/>
              </a:lnSpc>
              <a:spcAft>
                <a:spcPts val="800"/>
              </a:spcAft>
            </a:pP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Supply Management System: In this part, You can Monitor raw materials, predict needs, and track consumption.</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Production Line Monitoring Page: it reveals Real-time status of production lines.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 fact, I built an RTMP server based on the RTMP protocol and used the camera of my phone as a surveillance(</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servlens</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device to achieve real-time monitoring of the factory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And </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If the temperature measured is higher than the threshold</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it will navigate to </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Alert Page</a:t>
            </a:r>
          </a:p>
          <a:p>
            <a:pPr>
              <a:lnSpc>
                <a:spcPct val="115000"/>
              </a:lnSpc>
              <a:spcAft>
                <a:spcPts val="800"/>
              </a:spcAft>
            </a:pP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Data Dashboard: it visualize key metrics like production status.</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29</a:t>
            </a:fld>
            <a:endParaRPr lang="en-US"/>
          </a:p>
        </p:txBody>
      </p:sp>
    </p:spTree>
    <p:extLst>
      <p:ext uri="{BB962C8B-B14F-4D97-AF65-F5344CB8AC3E}">
        <p14:creationId xmlns:p14="http://schemas.microsoft.com/office/powerpoint/2010/main" val="174287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pP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I also meet a lot of challenges such as changing requirements, technical constraints, and time pressure. Through teamwork and continuous improvement, we delivered a high-quality project. The system is user-friendly and efficient.</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ct val="115000"/>
              </a:lnSpc>
              <a:spcAft>
                <a:spcPts val="800"/>
              </a:spcAft>
            </a:pP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Due to the internship I learned the importance of understanding user needs and focusing on user experience. In future projects, I</a:t>
            </a:r>
            <a:r>
              <a:rPr lang="zh-CN" altLang="en-US" sz="12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will aim to improve requirements analysis, technical skills, testing processes, and user feedback.</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nSpc>
                <a:spcPct val="115000"/>
              </a:lnSpc>
              <a:spcAft>
                <a:spcPts val="800"/>
              </a:spcAft>
            </a:pPr>
            <a:r>
              <a:rPr lang="en-US" altLang="zh-CN" sz="1200" kern="100" dirty="0">
                <a:solidFill>
                  <a:srgbClr val="333333"/>
                </a:solidFill>
                <a:effectLst/>
                <a:highlight>
                  <a:srgbClr val="FFFFFF"/>
                </a:highlight>
                <a:latin typeface="Arial" panose="020B0604020202020204" pitchFamily="34" charset="0"/>
                <a:ea typeface="DengXian" panose="02010600030101010101" pitchFamily="2" charset="-122"/>
                <a:cs typeface="Times New Roman" panose="02020603050405020304" pitchFamily="18" charset="0"/>
              </a:rPr>
              <a:t>There are all together</a:t>
            </a:r>
            <a:r>
              <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rPr>
              <a:t> </a:t>
            </a:r>
          </a:p>
          <a:p>
            <a:pPr>
              <a:lnSpc>
                <a:spcPct val="115000"/>
              </a:lnSpc>
              <a:spcAft>
                <a:spcPts val="800"/>
              </a:spcAft>
            </a:pPr>
            <a:r>
              <a:rPr lang="en-US" altLang="zh-CN" sz="1200" kern="100" dirty="0">
                <a:effectLst/>
                <a:latin typeface="DengXian" panose="02010600030101010101" pitchFamily="2" charset="-122"/>
                <a:ea typeface="DengXian" panose="02010600030101010101" pitchFamily="2" charset="-122"/>
                <a:cs typeface="Times New Roman" panose="02020603050405020304" pitchFamily="18" charset="0"/>
              </a:rPr>
              <a:t>Thank you for listening.</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a:p>
          <a:p>
            <a:endParaRPr kumimoji="1" lang="zh-CN" altLang="en-US"/>
          </a:p>
        </p:txBody>
      </p:sp>
      <p:sp>
        <p:nvSpPr>
          <p:cNvPr id="4" name="灯片编号占位符 3"/>
          <p:cNvSpPr>
            <a:spLocks noGrp="1"/>
          </p:cNvSpPr>
          <p:nvPr>
            <p:ph type="sldNum" sz="quarter" idx="5"/>
          </p:nvPr>
        </p:nvSpPr>
        <p:spPr/>
        <p:txBody>
          <a:bodyPr/>
          <a:lstStyle/>
          <a:p>
            <a:fld id="{5EB62CB6-3356-B14A-B59C-9B9B7C2B9B98}" type="slidenum">
              <a:rPr lang="en-US" smtClean="0"/>
              <a:t>30</a:t>
            </a:fld>
            <a:endParaRPr lang="en-US"/>
          </a:p>
        </p:txBody>
      </p:sp>
    </p:spTree>
    <p:extLst>
      <p:ext uri="{BB962C8B-B14F-4D97-AF65-F5344CB8AC3E}">
        <p14:creationId xmlns:p14="http://schemas.microsoft.com/office/powerpoint/2010/main" val="129624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During the development process, I work as a front-end engineer. frontend engineers require a comprehensive understanding and proficiency in a range of technologies and practices. This includes mastery of web development technologies. I must also be adept in frontend design and user experience principles to create appealing interfaces. Additionally, proficiency in frontend data management techniques is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crucial,too</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Ensuring cross-platform and cross-browser compatibility is essential to guarantee a friendly user experience. Finally, frontend engineers must focus on performance optimization and testing to enhance application loading speed and overall performance. We mainly use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uni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-app's mobile framework template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APIfox</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tool for data interaction.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32</a:t>
            </a:fld>
            <a:endParaRPr lang="en-US"/>
          </a:p>
        </p:txBody>
      </p:sp>
    </p:spTree>
    <p:extLst>
      <p:ext uri="{BB962C8B-B14F-4D97-AF65-F5344CB8AC3E}">
        <p14:creationId xmlns:p14="http://schemas.microsoft.com/office/powerpoint/2010/main" val="154000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 was mainly responsible for the design of the following four functional pages: Raw material management page, order management page, Device management page and order history page. In addition, the home page and login page are also my main implementation. On the right are some screenshots of the app we developed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33</a:t>
            </a:fld>
            <a:endParaRPr lang="en-US"/>
          </a:p>
        </p:txBody>
      </p:sp>
    </p:spTree>
    <p:extLst>
      <p:ext uri="{BB962C8B-B14F-4D97-AF65-F5344CB8AC3E}">
        <p14:creationId xmlns:p14="http://schemas.microsoft.com/office/powerpoint/2010/main" val="2792234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navigating the challenges of web development, We encounter various hurdles, including optimizing the efficiency of interactions between the front and back ends, staying abreast of technology upgrades, and fostering seamless communication and cooperation within our teams.  Reflecting on my work, we emphasize the importance of maintaining high levels of technical proficiency, ensuring smooth page continuity and aesthetics, prioritizing user experience, and adhering to rigorous code standardization practices to uphold quality and consistency throughout the development process.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34</a:t>
            </a:fld>
            <a:endParaRPr lang="en-US"/>
          </a:p>
        </p:txBody>
      </p:sp>
    </p:spTree>
    <p:extLst>
      <p:ext uri="{BB962C8B-B14F-4D97-AF65-F5344CB8AC3E}">
        <p14:creationId xmlns:p14="http://schemas.microsoft.com/office/powerpoint/2010/main" val="24048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35</a:t>
            </a:fld>
            <a:endParaRPr lang="en-US"/>
          </a:p>
        </p:txBody>
      </p:sp>
    </p:spTree>
    <p:extLst>
      <p:ext uri="{BB962C8B-B14F-4D97-AF65-F5344CB8AC3E}">
        <p14:creationId xmlns:p14="http://schemas.microsoft.com/office/powerpoint/2010/main" val="138143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highlight>
                  <a:srgbClr val="FFFFFF"/>
                </a:highlight>
                <a:latin typeface="Open Sans" panose="020B0606030504020204" pitchFamily="34" charset="0"/>
              </a:rPr>
              <a:t>The project involved the design of ten hardware devices and six nodes. As a hardware engineer, I develop on the </a:t>
            </a:r>
            <a:r>
              <a:rPr lang="en-US" altLang="zh-CN" b="0" i="0" dirty="0" err="1">
                <a:solidFill>
                  <a:srgbClr val="333333"/>
                </a:solidFill>
                <a:effectLst/>
                <a:highlight>
                  <a:srgbClr val="FFFFFF"/>
                </a:highlight>
                <a:latin typeface="Open Sans" panose="020B0606030504020204" pitchFamily="34" charset="0"/>
              </a:rPr>
              <a:t>HarmonyOS</a:t>
            </a:r>
            <a:r>
              <a:rPr lang="en-US" altLang="zh-CN" b="0" i="0" dirty="0">
                <a:solidFill>
                  <a:srgbClr val="333333"/>
                </a:solidFill>
                <a:effectLst/>
                <a:highlight>
                  <a:srgbClr val="FFFFFF"/>
                </a:highlight>
                <a:latin typeface="Open Sans" panose="020B0606030504020204" pitchFamily="34" charset="0"/>
              </a:rPr>
              <a:t> platform, select appropriate hardware devices, write effective drivers, and design stable and reliable transmission protocols. The data is transmitted to the backend for processing through algorithms, and the monitoring interface is implemented for real-time monitoring. The project made extensive use of C programming language skills.</a:t>
            </a:r>
            <a:endParaRPr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36</a:t>
            </a:fld>
            <a:endParaRPr lang="en-US"/>
          </a:p>
        </p:txBody>
      </p:sp>
    </p:spTree>
    <p:extLst>
      <p:ext uri="{BB962C8B-B14F-4D97-AF65-F5344CB8AC3E}">
        <p14:creationId xmlns:p14="http://schemas.microsoft.com/office/powerpoint/2010/main" val="34427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took screenshots to show my contributions, including code snippets and design drawings. </a:t>
            </a:r>
            <a:endParaRPr lang="zh-CN" altLang="en-US" dirty="0"/>
          </a:p>
        </p:txBody>
      </p:sp>
      <p:sp>
        <p:nvSpPr>
          <p:cNvPr id="4" name="灯片编号占位符 3"/>
          <p:cNvSpPr>
            <a:spLocks noGrp="1"/>
          </p:cNvSpPr>
          <p:nvPr>
            <p:ph type="sldNum" sz="quarter" idx="5"/>
          </p:nvPr>
        </p:nvSpPr>
        <p:spPr/>
        <p:txBody>
          <a:bodyPr/>
          <a:lstStyle/>
          <a:p>
            <a:fld id="{5EB62CB6-3356-B14A-B59C-9B9B7C2B9B98}" type="slidenum">
              <a:rPr lang="en-US" smtClean="0"/>
              <a:t>37</a:t>
            </a:fld>
            <a:endParaRPr lang="en-US"/>
          </a:p>
        </p:txBody>
      </p:sp>
    </p:spTree>
    <p:extLst>
      <p:ext uri="{BB962C8B-B14F-4D97-AF65-F5344CB8AC3E}">
        <p14:creationId xmlns:p14="http://schemas.microsoft.com/office/powerpoint/2010/main" val="1593984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en-AU"/>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dirty="0"/>
          </a:p>
        </p:txBody>
      </p:sp>
      <p:sp>
        <p:nvSpPr>
          <p:cNvPr id="4" name="Date Placeholder 3"/>
          <p:cNvSpPr>
            <a:spLocks noGrp="1"/>
          </p:cNvSpPr>
          <p:nvPr>
            <p:ph type="dt" sz="half" idx="10"/>
          </p:nvPr>
        </p:nvSpPr>
        <p:spPr/>
        <p:txBody>
          <a:bodyPr/>
          <a:lstStyle/>
          <a:p>
            <a:fld id="{40256BC4-8C12-4950-B7A2-E652D48885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7D3BFE5-76AD-4C1F-9F82-4FCCA309749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0256BC4-8C12-4950-B7A2-E652D48885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3BFE5-76AD-4C1F-9F82-4FCCA309749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40256BC4-8C12-4950-B7A2-E652D48885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3BFE5-76AD-4C1F-9F82-4FCCA309749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10"/>
          </p:nvPr>
        </p:nvSpPr>
        <p:spPr/>
        <p:txBody>
          <a:bodyPr/>
          <a:lstStyle/>
          <a:p>
            <a:fld id="{A2EFF424-F111-43CB-9C75-D52325012943}" type="datetime1">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1"/>
            <a:ext cx="7772400" cy="3240881"/>
          </a:xfrm>
        </p:spPr>
        <p:txBody>
          <a:bodyPr anchor="ctr">
            <a:noAutofit/>
          </a:bodyPr>
          <a:lstStyle>
            <a:lvl1pPr algn="l">
              <a:lnSpc>
                <a:spcPct val="100000"/>
              </a:lnSpc>
              <a:defRPr sz="8800" b="0" cap="all" spc="-80" baseline="0">
                <a:solidFill>
                  <a:schemeClr val="tx1"/>
                </a:solidFill>
              </a:defRPr>
            </a:lvl1pPr>
          </a:lstStyle>
          <a:p>
            <a:r>
              <a:rPr lang="en-AU"/>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7" name="Date Placeholder 6"/>
          <p:cNvSpPr>
            <a:spLocks noGrp="1"/>
          </p:cNvSpPr>
          <p:nvPr>
            <p:ph type="dt" sz="half" idx="10"/>
          </p:nvPr>
        </p:nvSpPr>
        <p:spPr/>
        <p:txBody>
          <a:bodyPr/>
          <a:lstStyle/>
          <a:p>
            <a:fld id="{74A8BBF0-342D-409A-9C0A-B1B451E92883}" type="datetime1">
              <a:rPr lang="en-US" smtClean="0"/>
              <a:pPr/>
              <a:t>5/21/24</a:t>
            </a:fld>
            <a:endParaRPr lang="en-US" dirty="0"/>
          </a:p>
        </p:txBody>
      </p:sp>
      <p:sp>
        <p:nvSpPr>
          <p:cNvPr id="8" name="Slide Number Placeholder 7"/>
          <p:cNvSpPr>
            <a:spLocks noGrp="1"/>
          </p:cNvSpPr>
          <p:nvPr>
            <p:ph type="sldNum" sz="quarter" idx="11"/>
          </p:nvPr>
        </p:nvSpPr>
        <p:spPr/>
        <p:txBody>
          <a:bodyPr/>
          <a:lstStyle/>
          <a:p>
            <a:pPr algn="r"/>
            <a:fld id="{F7886C9C-DC18-4195-8FD5-A50AA931D419}" type="slidenum">
              <a:rPr lang="en-US" smtClean="0"/>
              <a:pPr algn="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AU"/>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5/21/24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4CF13737-8506-438E-ABC0-0BE7E06DCCA6}" type="datetime1">
              <a:rPr lang="en-US" smtClean="0"/>
              <a:pPr/>
              <a:t>5/21/24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56BC4-8C12-4950-B7A2-E652D4888509}" type="datetimeFigureOut">
              <a:rPr lang="en-US" smtClean="0"/>
              <a:pPr/>
              <a:t>5/21/24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D3BFE5-76AD-4C1F-9F82-4FCCA309749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Text Placeholder 3"/>
          <p:cNvSpPr>
            <a:spLocks noGrp="1"/>
          </p:cNvSpPr>
          <p:nvPr>
            <p:ph type="body" sz="half" idx="2"/>
          </p:nvPr>
        </p:nvSpPr>
        <p:spPr>
          <a:xfrm>
            <a:off x="457201"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dirty="0"/>
          </a:p>
        </p:txBody>
      </p:sp>
      <p:sp>
        <p:nvSpPr>
          <p:cNvPr id="8" name="Title 7"/>
          <p:cNvSpPr>
            <a:spLocks noGrp="1"/>
          </p:cNvSpPr>
          <p:nvPr>
            <p:ph type="title"/>
          </p:nvPr>
        </p:nvSpPr>
        <p:spPr/>
        <p:txBody>
          <a:bodyPr/>
          <a:lstStyle/>
          <a:p>
            <a:r>
              <a:rPr lang="en-AU"/>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Drag picture to placeholder or click icon to add</a:t>
            </a:r>
            <a:endParaRPr lang="en-US"/>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5/21/24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7886C9C-DC18-4195-8FD5-A50AA931D419}" type="slidenum">
              <a:rPr lang="en-US" smtClean="0"/>
              <a:pPr/>
              <a:t>‹#›</a:t>
            </a:fld>
            <a:endParaRPr lang="en-US"/>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AU"/>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AU"/>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40256BC4-8C12-4950-B7A2-E652D4888509}" type="datetimeFigureOut">
              <a:rPr lang="en-US" smtClean="0"/>
              <a:pPr/>
              <a:t>5/21/24</a:t>
            </a:fld>
            <a:endParaRPr lang="en-US"/>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fld id="{17D3BFE5-76AD-4C1F-9F82-4FCCA309749E}" type="slidenum">
              <a:rPr lang="en-US" smtClean="0"/>
              <a:pPr/>
              <a:t>‹#›</a:t>
            </a:fld>
            <a:endParaRPr lang="en-US"/>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10.jpeg"/><Relationship Id="rId4" Type="http://schemas.openxmlformats.org/officeDocument/2006/relationships/image" Target="../media/image39.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632" y="-92546"/>
            <a:ext cx="8640960" cy="812625"/>
          </a:xfrm>
        </p:spPr>
        <p:txBody>
          <a:bodyPr/>
          <a:lstStyle/>
          <a:p>
            <a:r>
              <a:rPr lang="en-US" sz="3600" dirty="0">
                <a:solidFill>
                  <a:srgbClr val="C00000"/>
                </a:solidFill>
              </a:rPr>
              <a:t>Project title</a:t>
            </a:r>
          </a:p>
        </p:txBody>
      </p:sp>
      <p:graphicFrame>
        <p:nvGraphicFramePr>
          <p:cNvPr id="10" name="object 3">
            <a:extLst>
              <a:ext uri="{FF2B5EF4-FFF2-40B4-BE49-F238E27FC236}">
                <a16:creationId xmlns:a16="http://schemas.microsoft.com/office/drawing/2014/main" id="{34E8BD5C-139B-9159-C54D-1DCDAE7F34C2}"/>
              </a:ext>
            </a:extLst>
          </p:cNvPr>
          <p:cNvGraphicFramePr>
            <a:graphicFrameLocks noGrp="1"/>
          </p:cNvGraphicFramePr>
          <p:nvPr>
            <p:extLst>
              <p:ext uri="{D42A27DB-BD31-4B8C-83A1-F6EECF244321}">
                <p14:modId xmlns:p14="http://schemas.microsoft.com/office/powerpoint/2010/main" val="3730209663"/>
              </p:ext>
            </p:extLst>
          </p:nvPr>
        </p:nvGraphicFramePr>
        <p:xfrm>
          <a:off x="299085" y="555526"/>
          <a:ext cx="8545829" cy="4639308"/>
        </p:xfrm>
        <a:graphic>
          <a:graphicData uri="http://schemas.openxmlformats.org/drawingml/2006/table">
            <a:tbl>
              <a:tblPr firstRow="1" bandRow="1">
                <a:tableStyleId>{2D5ABB26-0587-4C30-8999-92F81FD0307C}</a:tableStyleId>
              </a:tblPr>
              <a:tblGrid>
                <a:gridCol w="2098040">
                  <a:extLst>
                    <a:ext uri="{9D8B030D-6E8A-4147-A177-3AD203B41FA5}">
                      <a16:colId xmlns:a16="http://schemas.microsoft.com/office/drawing/2014/main" val="20000"/>
                    </a:ext>
                  </a:extLst>
                </a:gridCol>
                <a:gridCol w="1536064">
                  <a:extLst>
                    <a:ext uri="{9D8B030D-6E8A-4147-A177-3AD203B41FA5}">
                      <a16:colId xmlns:a16="http://schemas.microsoft.com/office/drawing/2014/main" val="20001"/>
                    </a:ext>
                  </a:extLst>
                </a:gridCol>
                <a:gridCol w="4911725">
                  <a:extLst>
                    <a:ext uri="{9D8B030D-6E8A-4147-A177-3AD203B41FA5}">
                      <a16:colId xmlns:a16="http://schemas.microsoft.com/office/drawing/2014/main" val="20002"/>
                    </a:ext>
                  </a:extLst>
                </a:gridCol>
              </a:tblGrid>
              <a:tr h="367029">
                <a:tc>
                  <a:txBody>
                    <a:bodyPr/>
                    <a:lstStyle/>
                    <a:p>
                      <a:pPr marL="91440">
                        <a:lnSpc>
                          <a:spcPct val="100000"/>
                        </a:lnSpc>
                        <a:spcBef>
                          <a:spcPts val="240"/>
                        </a:spcBef>
                      </a:pPr>
                      <a:r>
                        <a:rPr sz="1600" b="1" spc="-185" dirty="0">
                          <a:solidFill>
                            <a:srgbClr val="FFFFFF"/>
                          </a:solidFill>
                          <a:latin typeface="Arial"/>
                          <a:cs typeface="Arial"/>
                        </a:rPr>
                        <a:t>Team</a:t>
                      </a:r>
                      <a:r>
                        <a:rPr sz="1600" b="1" spc="-110" dirty="0">
                          <a:solidFill>
                            <a:srgbClr val="FFFFFF"/>
                          </a:solidFill>
                          <a:latin typeface="Arial"/>
                          <a:cs typeface="Arial"/>
                        </a:rPr>
                        <a:t> </a:t>
                      </a:r>
                      <a:r>
                        <a:rPr sz="1600" b="1" spc="-75" dirty="0">
                          <a:solidFill>
                            <a:srgbClr val="FFFFFF"/>
                          </a:solidFill>
                          <a:latin typeface="Arial"/>
                          <a:cs typeface="Arial"/>
                        </a:rPr>
                        <a:t>Member</a:t>
                      </a:r>
                      <a:endParaRPr sz="1600" dirty="0">
                        <a:latin typeface="Arial"/>
                        <a:cs typeface="Arial"/>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1440">
                        <a:lnSpc>
                          <a:spcPct val="100000"/>
                        </a:lnSpc>
                        <a:spcBef>
                          <a:spcPts val="240"/>
                        </a:spcBef>
                      </a:pPr>
                      <a:r>
                        <a:rPr lang="en-US" sz="1600" b="1" spc="-120" dirty="0">
                          <a:solidFill>
                            <a:srgbClr val="FFFFFF"/>
                          </a:solidFill>
                          <a:latin typeface="Arial"/>
                          <a:cs typeface="Arial"/>
                        </a:rPr>
                        <a:t>Role</a:t>
                      </a:r>
                      <a:endParaRPr sz="1600" dirty="0">
                        <a:latin typeface="Arial"/>
                        <a:cs typeface="Arial"/>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40"/>
                        </a:spcBef>
                      </a:pPr>
                      <a:r>
                        <a:rPr sz="1600" b="1" spc="-60" dirty="0">
                          <a:solidFill>
                            <a:srgbClr val="FFFFFF"/>
                          </a:solidFill>
                          <a:latin typeface="Arial"/>
                          <a:cs typeface="Arial"/>
                        </a:rPr>
                        <a:t>Major</a:t>
                      </a:r>
                      <a:r>
                        <a:rPr sz="1600" b="1" spc="-100" dirty="0">
                          <a:solidFill>
                            <a:srgbClr val="FFFFFF"/>
                          </a:solidFill>
                          <a:latin typeface="Arial"/>
                          <a:cs typeface="Arial"/>
                        </a:rPr>
                        <a:t> </a:t>
                      </a:r>
                      <a:r>
                        <a:rPr sz="1600" b="1" spc="-114" dirty="0">
                          <a:solidFill>
                            <a:srgbClr val="FFFFFF"/>
                          </a:solidFill>
                          <a:latin typeface="Arial"/>
                          <a:cs typeface="Arial"/>
                        </a:rPr>
                        <a:t>Contribution(s)</a:t>
                      </a:r>
                      <a:endParaRPr sz="1600" dirty="0">
                        <a:latin typeface="Arial"/>
                        <a:cs typeface="Arial"/>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39">
                <a:tc>
                  <a:txBody>
                    <a:bodyPr/>
                    <a:lstStyle/>
                    <a:p>
                      <a:pPr>
                        <a:lnSpc>
                          <a:spcPct val="100000"/>
                        </a:lnSpc>
                      </a:pPr>
                      <a:r>
                        <a:rPr lang="zh-CN" altLang="en-US" sz="1600" dirty="0">
                          <a:latin typeface="Times New Roman"/>
                          <a:cs typeface="Times New Roman"/>
                        </a:rPr>
                        <a:t>雷艺湧</a:t>
                      </a:r>
                      <a:r>
                        <a:rPr lang="en-US" altLang="zh-CN" sz="1600" dirty="0">
                          <a:latin typeface="Times New Roman"/>
                          <a:cs typeface="Times New Roman"/>
                        </a:rPr>
                        <a:t>Timmy</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nSpc>
                          <a:spcPct val="100000"/>
                        </a:lnSpc>
                      </a:pPr>
                      <a:r>
                        <a:rPr lang="en-US" sz="1600" dirty="0">
                          <a:latin typeface="Times New Roman"/>
                          <a:cs typeface="Times New Roman"/>
                        </a:rPr>
                        <a:t>project manager</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nSpc>
                          <a:spcPct val="100000"/>
                        </a:lnSpc>
                      </a:pPr>
                      <a:r>
                        <a:rPr lang="en-US" sz="1600" dirty="0">
                          <a:latin typeface="Times New Roman"/>
                          <a:cs typeface="Times New Roman"/>
                        </a:rPr>
                        <a:t>1. Project plan and work assignment 2. Technical assessment and audit 3. Record the work of team members 4. Report </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a:lnSpc>
                          <a:spcPct val="100000"/>
                        </a:lnSpc>
                      </a:pPr>
                      <a:r>
                        <a:rPr lang="zh-CN" altLang="en-US" sz="1600" dirty="0">
                          <a:latin typeface="Times New Roman"/>
                          <a:cs typeface="Times New Roman"/>
                        </a:rPr>
                        <a:t>李展</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r>
                        <a:rPr lang="en-US" altLang="zh-CN" sz="1600" dirty="0">
                          <a:latin typeface="Times New Roman"/>
                          <a:cs typeface="Times New Roman"/>
                        </a:rPr>
                        <a:t>backend</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r>
                        <a:rPr lang="en-US" sz="1600" dirty="0">
                          <a:latin typeface="Times New Roman"/>
                          <a:cs typeface="Times New Roman"/>
                        </a:rPr>
                        <a:t>1. Material management 2.Warehouse monitoring (MQTT)3. Algorithm development （YOLO，HRRN）</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839">
                <a:tc>
                  <a:txBody>
                    <a:bodyPr/>
                    <a:lstStyle/>
                    <a:p>
                      <a:pPr>
                        <a:lnSpc>
                          <a:spcPct val="100000"/>
                        </a:lnSpc>
                      </a:pPr>
                      <a:r>
                        <a:rPr lang="zh-CN" altLang="en-US" sz="1600" dirty="0">
                          <a:latin typeface="Times New Roman"/>
                          <a:cs typeface="Times New Roman"/>
                        </a:rPr>
                        <a:t>李家兴</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nSpc>
                          <a:spcPct val="100000"/>
                        </a:lnSpc>
                      </a:pPr>
                      <a:r>
                        <a:rPr lang="en-US" sz="1600" dirty="0">
                          <a:latin typeface="Times New Roman"/>
                          <a:cs typeface="Times New Roman"/>
                        </a:rPr>
                        <a:t>backend</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nSpc>
                          <a:spcPct val="100000"/>
                        </a:lnSpc>
                      </a:pPr>
                      <a:r>
                        <a:rPr lang="en-US" sz="1600" dirty="0">
                          <a:latin typeface="Times New Roman"/>
                          <a:cs typeface="Times New Roman"/>
                        </a:rPr>
                        <a:t>1.Database design 2.Order management module</a:t>
                      </a:r>
                    </a:p>
                    <a:p>
                      <a:pPr>
                        <a:lnSpc>
                          <a:spcPct val="100000"/>
                        </a:lnSpc>
                      </a:pPr>
                      <a:r>
                        <a:rPr lang="en-US" sz="1600" dirty="0">
                          <a:latin typeface="Times New Roman"/>
                          <a:cs typeface="Times New Roman"/>
                        </a:rPr>
                        <a:t>3.User module 4.Data dashboard module</a:t>
                      </a:r>
                    </a:p>
                    <a:p>
                      <a:pPr>
                        <a:lnSpc>
                          <a:spcPct val="100000"/>
                        </a:lnSpc>
                      </a:pPr>
                      <a:r>
                        <a:rPr lang="en-US" sz="1600" dirty="0">
                          <a:latin typeface="Times New Roman"/>
                          <a:cs typeface="Times New Roman"/>
                        </a:rPr>
                        <a:t>5.Scheduling and forecasting algorithms</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39">
                <a:tc>
                  <a:txBody>
                    <a:bodyPr/>
                    <a:lstStyle/>
                    <a:p>
                      <a:pPr>
                        <a:lnSpc>
                          <a:spcPct val="100000"/>
                        </a:lnSpc>
                      </a:pPr>
                      <a:r>
                        <a:rPr lang="zh-CN" altLang="en-US" sz="1600" dirty="0">
                          <a:latin typeface="Times New Roman"/>
                          <a:cs typeface="Times New Roman"/>
                        </a:rPr>
                        <a:t>郭秋缘</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r>
                        <a:rPr lang="en-US" altLang="zh-CN" sz="1600" dirty="0">
                          <a:latin typeface="Times New Roman"/>
                          <a:cs typeface="Times New Roman"/>
                        </a:rPr>
                        <a:t>frontend</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r>
                        <a:rPr lang="en-US" sz="1600" dirty="0">
                          <a:latin typeface="Times New Roman"/>
                          <a:cs typeface="Times New Roman"/>
                        </a:rPr>
                        <a:t>1.Raw material management page 2.order management page 3.Device management page 4.order history page</a:t>
                      </a:r>
                    </a:p>
                    <a:p>
                      <a:pPr>
                        <a:lnSpc>
                          <a:spcPct val="100000"/>
                        </a:lnSpc>
                      </a:pPr>
                      <a:r>
                        <a:rPr lang="en-US" sz="1600" dirty="0">
                          <a:latin typeface="Times New Roman"/>
                          <a:cs typeface="Times New Roman"/>
                        </a:rPr>
                        <a:t>5.Home </a:t>
                      </a:r>
                      <a:r>
                        <a:rPr lang="en-US" altLang="zh-CN" sz="1600" dirty="0">
                          <a:latin typeface="Times New Roman"/>
                          <a:cs typeface="Times New Roman"/>
                        </a:rPr>
                        <a:t>and login</a:t>
                      </a:r>
                      <a:r>
                        <a:rPr lang="en-US" sz="1600" dirty="0">
                          <a:latin typeface="Times New Roman"/>
                          <a:cs typeface="Times New Roman"/>
                        </a:rPr>
                        <a:t> page 6.</a:t>
                      </a:r>
                      <a:r>
                        <a:rPr lang="en-US" altLang="zh-CN" sz="1600" dirty="0">
                          <a:latin typeface="Times New Roman"/>
                          <a:cs typeface="Times New Roman"/>
                        </a:rPr>
                        <a:t>software testing</a:t>
                      </a:r>
                      <a:endParaRPr lang="en-US"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453229">
                <a:tc>
                  <a:txBody>
                    <a:bodyPr/>
                    <a:lstStyle/>
                    <a:p>
                      <a:pPr>
                        <a:lnSpc>
                          <a:spcPct val="100000"/>
                        </a:lnSpc>
                      </a:pPr>
                      <a:r>
                        <a:rPr lang="zh-CN" altLang="en-US" sz="1600" dirty="0">
                          <a:latin typeface="Times New Roman"/>
                          <a:cs typeface="Times New Roman"/>
                        </a:rPr>
                        <a:t>刘锦程</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nSpc>
                          <a:spcPct val="100000"/>
                        </a:lnSpc>
                      </a:pPr>
                      <a:r>
                        <a:rPr lang="en-US" sz="1600" dirty="0">
                          <a:latin typeface="Times New Roman"/>
                          <a:cs typeface="Times New Roman"/>
                        </a:rPr>
                        <a:t>frontend</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nSpc>
                          <a:spcPct val="100000"/>
                        </a:lnSpc>
                      </a:pPr>
                      <a:r>
                        <a:rPr lang="en-US" sz="1600" dirty="0">
                          <a:latin typeface="Times New Roman"/>
                          <a:cs typeface="Times New Roman"/>
                        </a:rPr>
                        <a:t>1.interface design 2.user experience optimization,3.and data dashboard development.</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40">
                <a:tc>
                  <a:txBody>
                    <a:bodyPr/>
                    <a:lstStyle/>
                    <a:p>
                      <a:pPr>
                        <a:lnSpc>
                          <a:spcPct val="100000"/>
                        </a:lnSpc>
                      </a:pPr>
                      <a:r>
                        <a:rPr lang="zh-CN" altLang="en-US" sz="1600" dirty="0">
                          <a:latin typeface="Times New Roman"/>
                          <a:cs typeface="Times New Roman"/>
                        </a:rPr>
                        <a:t>胡杰</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r>
                        <a:rPr lang="en-US" sz="1600" dirty="0">
                          <a:latin typeface="Times New Roman"/>
                          <a:cs typeface="Times New Roman"/>
                        </a:rPr>
                        <a:t>hardware</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r>
                        <a:rPr lang="en-US" sz="1600" dirty="0">
                          <a:latin typeface="Times New Roman"/>
                          <a:cs typeface="Times New Roman"/>
                        </a:rPr>
                        <a:t>1. Design six nodes and transmission protocols2. Write node code3. Test multiple times to ensure program operation4. Assist in completing the entire project</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r h="370839">
                <a:tc>
                  <a:txBody>
                    <a:bodyPr/>
                    <a:lstStyle/>
                    <a:p>
                      <a:pPr>
                        <a:lnSpc>
                          <a:spcPct val="100000"/>
                        </a:lnSpc>
                      </a:pPr>
                      <a:r>
                        <a:rPr lang="zh-CN" altLang="en-US" sz="1600" dirty="0">
                          <a:latin typeface="Times New Roman"/>
                          <a:cs typeface="Times New Roman"/>
                        </a:rPr>
                        <a:t>王开森</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nSpc>
                          <a:spcPct val="100000"/>
                        </a:lnSpc>
                      </a:pPr>
                      <a:r>
                        <a:rPr lang="en-US" sz="1600" dirty="0">
                          <a:latin typeface="Times New Roman"/>
                          <a:cs typeface="Times New Roman"/>
                        </a:rPr>
                        <a:t>……</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nSpc>
                          <a:spcPct val="100000"/>
                        </a:lnSpc>
                      </a:pPr>
                      <a:r>
                        <a:rPr lang="en-US" sz="1600" dirty="0">
                          <a:latin typeface="Times New Roman"/>
                          <a:cs typeface="Times New Roman"/>
                        </a:rPr>
                        <a:t>……</a:t>
                      </a:r>
                      <a:endParaRPr sz="16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7"/>
                  </a:ext>
                </a:extLst>
              </a:tr>
            </a:tbl>
          </a:graphicData>
        </a:graphic>
      </p:graphicFrame>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59A09-55D2-1066-6F63-BC8B620F4BEE}"/>
              </a:ext>
            </a:extLst>
          </p:cNvPr>
          <p:cNvSpPr>
            <a:spLocks noGrp="1"/>
          </p:cNvSpPr>
          <p:nvPr>
            <p:ph type="ctrTitle"/>
          </p:nvPr>
        </p:nvSpPr>
        <p:spPr/>
        <p:txBody>
          <a:bodyPr/>
          <a:lstStyle/>
          <a:p>
            <a:r>
              <a:rPr lang="en-US" altLang="zh-CN" b="1" dirty="0"/>
              <a:t>Backend </a:t>
            </a:r>
            <a:endParaRPr lang="zh-CN" altLang="en-US" b="1" dirty="0"/>
          </a:p>
        </p:txBody>
      </p:sp>
      <p:sp>
        <p:nvSpPr>
          <p:cNvPr id="3" name="副标题 2">
            <a:extLst>
              <a:ext uri="{FF2B5EF4-FFF2-40B4-BE49-F238E27FC236}">
                <a16:creationId xmlns:a16="http://schemas.microsoft.com/office/drawing/2014/main" id="{E4E4E7F4-8449-962C-2682-1968B1E0A270}"/>
              </a:ext>
            </a:extLst>
          </p:cNvPr>
          <p:cNvSpPr>
            <a:spLocks noGrp="1"/>
          </p:cNvSpPr>
          <p:nvPr>
            <p:ph type="subTitle" idx="1"/>
          </p:nvPr>
        </p:nvSpPr>
        <p:spPr/>
        <p:txBody>
          <a:bodyPr/>
          <a:lstStyle/>
          <a:p>
            <a:r>
              <a:rPr lang="en-US" altLang="zh-CN" dirty="0"/>
              <a:t>Li Zhan</a:t>
            </a:r>
            <a:endParaRPr lang="zh-CN" altLang="en-US" dirty="0"/>
          </a:p>
        </p:txBody>
      </p:sp>
    </p:spTree>
    <p:extLst>
      <p:ext uri="{BB962C8B-B14F-4D97-AF65-F5344CB8AC3E}">
        <p14:creationId xmlns:p14="http://schemas.microsoft.com/office/powerpoint/2010/main" val="1676064173"/>
      </p:ext>
    </p:extLst>
  </p:cSld>
  <p:clrMapOvr>
    <a:masterClrMapping/>
  </p:clrMapOvr>
  <mc:AlternateContent xmlns:mc="http://schemas.openxmlformats.org/markup-compatibility/2006" xmlns:p14="http://schemas.microsoft.com/office/powerpoint/2010/main">
    <mc:Choice Requires="p14">
      <p:transition spd="slow" p14:dur="2000" advTm="11071"/>
    </mc:Choice>
    <mc:Fallback xmlns="">
      <p:transition spd="slow" advTm="1107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1106E-1753-4915-FAD6-418752729520}"/>
              </a:ext>
            </a:extLst>
          </p:cNvPr>
          <p:cNvSpPr>
            <a:spLocks noGrp="1"/>
          </p:cNvSpPr>
          <p:nvPr>
            <p:ph type="title"/>
          </p:nvPr>
        </p:nvSpPr>
        <p:spPr/>
        <p:txBody>
          <a:bodyPr/>
          <a:lstStyle/>
          <a:p>
            <a:r>
              <a:rPr lang="en-US" altLang="zh-CN" b="1" dirty="0"/>
              <a:t>Contribution</a:t>
            </a:r>
            <a:endParaRPr lang="zh-CN" altLang="en-US" b="1" dirty="0"/>
          </a:p>
        </p:txBody>
      </p:sp>
      <p:sp>
        <p:nvSpPr>
          <p:cNvPr id="3" name="内容占位符 2">
            <a:extLst>
              <a:ext uri="{FF2B5EF4-FFF2-40B4-BE49-F238E27FC236}">
                <a16:creationId xmlns:a16="http://schemas.microsoft.com/office/drawing/2014/main" id="{435857A6-62C2-7352-6455-AA862E787E11}"/>
              </a:ext>
            </a:extLst>
          </p:cNvPr>
          <p:cNvSpPr>
            <a:spLocks noGrp="1"/>
          </p:cNvSpPr>
          <p:nvPr>
            <p:ph idx="1"/>
          </p:nvPr>
        </p:nvSpPr>
        <p:spPr/>
        <p:txBody>
          <a:bodyPr>
            <a:normAutofit lnSpcReduction="10000"/>
          </a:bodyPr>
          <a:lstStyle/>
          <a:p>
            <a:r>
              <a:rPr lang="en-US" altLang="zh-CN" b="1" dirty="0"/>
              <a:t>Material management</a:t>
            </a:r>
          </a:p>
          <a:p>
            <a:r>
              <a:rPr lang="en-US" altLang="zh-CN" b="1" dirty="0"/>
              <a:t>Warehouse monitoring (MQTT)</a:t>
            </a:r>
          </a:p>
          <a:p>
            <a:r>
              <a:rPr lang="en-US" altLang="zh-CN" b="1" dirty="0"/>
              <a:t>Algorithm development</a:t>
            </a:r>
          </a:p>
          <a:p>
            <a:pPr lvl="1"/>
            <a:r>
              <a:rPr lang="en-US" altLang="zh-CN" dirty="0"/>
              <a:t>Real-time product quality monitoring using </a:t>
            </a:r>
            <a:r>
              <a:rPr lang="en-US" altLang="zh-CN" b="1" dirty="0"/>
              <a:t>YOLO</a:t>
            </a:r>
            <a:r>
              <a:rPr lang="en-US" altLang="zh-CN" dirty="0"/>
              <a:t> algorithm</a:t>
            </a:r>
          </a:p>
          <a:p>
            <a:pPr lvl="1"/>
            <a:r>
              <a:rPr lang="en-US" altLang="zh-CN" dirty="0"/>
              <a:t>Real-time scheduling and allocation of pipeline orders based on the expansion of the </a:t>
            </a:r>
            <a:r>
              <a:rPr lang="en-US" altLang="zh-CN" b="1" dirty="0"/>
              <a:t>Highest Response Ratio Next</a:t>
            </a:r>
            <a:r>
              <a:rPr lang="zh-CN" altLang="en-US" b="1" dirty="0"/>
              <a:t>（</a:t>
            </a:r>
            <a:r>
              <a:rPr lang="en-US" altLang="zh-CN" b="1" dirty="0"/>
              <a:t>HRRN)</a:t>
            </a:r>
            <a:r>
              <a:rPr lang="zh-CN" altLang="en-US" b="1" dirty="0"/>
              <a:t> </a:t>
            </a:r>
            <a:r>
              <a:rPr lang="en-US" altLang="zh-CN" dirty="0"/>
              <a:t>algorithm </a:t>
            </a:r>
          </a:p>
          <a:p>
            <a:pPr lvl="1"/>
            <a:r>
              <a:rPr lang="en-US" altLang="zh-CN" dirty="0"/>
              <a:t>Material amount inference using </a:t>
            </a:r>
            <a:r>
              <a:rPr lang="en-US" altLang="zh-CN" b="1" dirty="0"/>
              <a:t>Triple Exponential Smoothing</a:t>
            </a:r>
            <a:r>
              <a:rPr lang="en-US" altLang="zh-CN" dirty="0"/>
              <a:t> algorithm</a:t>
            </a:r>
            <a:endParaRPr lang="zh-CN" altLang="en-US" dirty="0"/>
          </a:p>
        </p:txBody>
      </p:sp>
      <p:sp>
        <p:nvSpPr>
          <p:cNvPr id="4" name="文本框 3">
            <a:extLst>
              <a:ext uri="{FF2B5EF4-FFF2-40B4-BE49-F238E27FC236}">
                <a16:creationId xmlns:a16="http://schemas.microsoft.com/office/drawing/2014/main" id="{CC595CBF-6F41-55ED-6260-110208EB81E6}"/>
              </a:ext>
            </a:extLst>
          </p:cNvPr>
          <p:cNvSpPr txBox="1"/>
          <p:nvPr/>
        </p:nvSpPr>
        <p:spPr>
          <a:xfrm>
            <a:off x="231169" y="215757"/>
            <a:ext cx="1394717" cy="300082"/>
          </a:xfrm>
          <a:prstGeom prst="rect">
            <a:avLst/>
          </a:prstGeom>
          <a:noFill/>
        </p:spPr>
        <p:txBody>
          <a:bodyPr wrap="square" rtlCol="0">
            <a:spAutoFit/>
          </a:bodyPr>
          <a:lstStyle/>
          <a:p>
            <a:r>
              <a:rPr lang="en-US" altLang="zh-CN" sz="1350" b="1" dirty="0">
                <a:solidFill>
                  <a:srgbClr val="C00000"/>
                </a:solidFill>
              </a:rPr>
              <a:t>Deliverable</a:t>
            </a:r>
            <a:endParaRPr lang="zh-CN" altLang="en-US" sz="1350" b="1" dirty="0">
              <a:solidFill>
                <a:srgbClr val="C00000"/>
              </a:solidFill>
            </a:endParaRPr>
          </a:p>
        </p:txBody>
      </p:sp>
    </p:spTree>
    <p:extLst>
      <p:ext uri="{BB962C8B-B14F-4D97-AF65-F5344CB8AC3E}">
        <p14:creationId xmlns:p14="http://schemas.microsoft.com/office/powerpoint/2010/main" val="3526648170"/>
      </p:ext>
    </p:extLst>
  </p:cSld>
  <p:clrMapOvr>
    <a:masterClrMapping/>
  </p:clrMapOvr>
  <mc:AlternateContent xmlns:mc="http://schemas.openxmlformats.org/markup-compatibility/2006" xmlns:p14="http://schemas.microsoft.com/office/powerpoint/2010/main">
    <mc:Choice Requires="p14">
      <p:transition spd="slow" p14:dur="2000" advTm="12820"/>
    </mc:Choice>
    <mc:Fallback xmlns="">
      <p:transition spd="slow" advTm="1282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7D68B-D6B8-4061-A976-F508481855F2}"/>
              </a:ext>
            </a:extLst>
          </p:cNvPr>
          <p:cNvSpPr>
            <a:spLocks noGrp="1"/>
          </p:cNvSpPr>
          <p:nvPr>
            <p:ph type="title"/>
          </p:nvPr>
        </p:nvSpPr>
        <p:spPr>
          <a:xfrm>
            <a:off x="628650" y="492756"/>
            <a:ext cx="7886700" cy="573774"/>
          </a:xfrm>
        </p:spPr>
        <p:txBody>
          <a:bodyPr>
            <a:normAutofit fontScale="90000"/>
          </a:bodyPr>
          <a:lstStyle/>
          <a:p>
            <a:r>
              <a:rPr lang="en-US" altLang="zh-CN" b="1" dirty="0"/>
              <a:t>1. Material management</a:t>
            </a:r>
            <a:endParaRPr lang="zh-CN" altLang="en-US" b="1" dirty="0"/>
          </a:p>
        </p:txBody>
      </p:sp>
      <p:sp>
        <p:nvSpPr>
          <p:cNvPr id="3" name="内容占位符 2">
            <a:extLst>
              <a:ext uri="{FF2B5EF4-FFF2-40B4-BE49-F238E27FC236}">
                <a16:creationId xmlns:a16="http://schemas.microsoft.com/office/drawing/2014/main" id="{3BCAF717-9095-11DF-6E54-4C2591EB5314}"/>
              </a:ext>
            </a:extLst>
          </p:cNvPr>
          <p:cNvSpPr>
            <a:spLocks noGrp="1"/>
          </p:cNvSpPr>
          <p:nvPr>
            <p:ph idx="1"/>
          </p:nvPr>
        </p:nvSpPr>
        <p:spPr>
          <a:xfrm>
            <a:off x="628650" y="1132367"/>
            <a:ext cx="3860111" cy="3277487"/>
          </a:xfrm>
        </p:spPr>
        <p:txBody>
          <a:bodyPr/>
          <a:lstStyle/>
          <a:p>
            <a:r>
              <a:rPr lang="en-US" altLang="zh-CN" dirty="0"/>
              <a:t>Auto- calculating and </a:t>
            </a:r>
            <a:r>
              <a:rPr lang="en-US" altLang="zh-CN" b="1" dirty="0"/>
              <a:t>updating the required raw material quantities </a:t>
            </a:r>
            <a:r>
              <a:rPr lang="en-US" altLang="zh-CN" dirty="0"/>
              <a:t>based on </a:t>
            </a:r>
            <a:r>
              <a:rPr lang="en-US" altLang="zh-CN" b="1" dirty="0"/>
              <a:t>real-time order data</a:t>
            </a:r>
          </a:p>
          <a:p>
            <a:endParaRPr lang="en-US" altLang="zh-CN" dirty="0"/>
          </a:p>
          <a:p>
            <a:r>
              <a:rPr lang="en-US" altLang="zh-CN" dirty="0"/>
              <a:t>Creation, retrieval, updating, and deletion </a:t>
            </a:r>
            <a:r>
              <a:rPr lang="en-US" altLang="zh-CN" b="1" dirty="0"/>
              <a:t>(CURD) </a:t>
            </a:r>
            <a:r>
              <a:rPr lang="en-US" altLang="zh-CN" b="1" dirty="0" err="1"/>
              <a:t>api</a:t>
            </a:r>
            <a:endParaRPr lang="en-US" altLang="zh-CN" b="1" dirty="0"/>
          </a:p>
          <a:p>
            <a:endParaRPr lang="en-US" altLang="zh-CN" b="1" dirty="0"/>
          </a:p>
        </p:txBody>
      </p:sp>
      <p:sp>
        <p:nvSpPr>
          <p:cNvPr id="4" name="文本框 3">
            <a:extLst>
              <a:ext uri="{FF2B5EF4-FFF2-40B4-BE49-F238E27FC236}">
                <a16:creationId xmlns:a16="http://schemas.microsoft.com/office/drawing/2014/main" id="{6991C1CE-3B61-C7EE-7EBE-327FC10EB1E1}"/>
              </a:ext>
            </a:extLst>
          </p:cNvPr>
          <p:cNvSpPr txBox="1"/>
          <p:nvPr/>
        </p:nvSpPr>
        <p:spPr>
          <a:xfrm>
            <a:off x="231169" y="215757"/>
            <a:ext cx="1394717" cy="300082"/>
          </a:xfrm>
          <a:prstGeom prst="rect">
            <a:avLst/>
          </a:prstGeom>
          <a:noFill/>
        </p:spPr>
        <p:txBody>
          <a:bodyPr wrap="square" rtlCol="0">
            <a:spAutoFit/>
          </a:bodyPr>
          <a:lstStyle/>
          <a:p>
            <a:r>
              <a:rPr lang="en-US" altLang="zh-CN" sz="1350" b="1" dirty="0">
                <a:solidFill>
                  <a:srgbClr val="C00000"/>
                </a:solidFill>
              </a:rPr>
              <a:t>Deliverable</a:t>
            </a:r>
            <a:endParaRPr lang="zh-CN" altLang="en-US" sz="1350" b="1" dirty="0">
              <a:solidFill>
                <a:srgbClr val="C00000"/>
              </a:solidFill>
            </a:endParaRPr>
          </a:p>
        </p:txBody>
      </p:sp>
      <p:pic>
        <p:nvPicPr>
          <p:cNvPr id="5" name="图片 4">
            <a:extLst>
              <a:ext uri="{FF2B5EF4-FFF2-40B4-BE49-F238E27FC236}">
                <a16:creationId xmlns:a16="http://schemas.microsoft.com/office/drawing/2014/main" id="{3F267585-C6CE-B181-9F85-70F344BB2B6A}"/>
              </a:ext>
            </a:extLst>
          </p:cNvPr>
          <p:cNvPicPr>
            <a:picLocks noChangeAspect="1"/>
          </p:cNvPicPr>
          <p:nvPr/>
        </p:nvPicPr>
        <p:blipFill>
          <a:blip r:embed="rId2"/>
          <a:stretch>
            <a:fillRect/>
          </a:stretch>
        </p:blipFill>
        <p:spPr>
          <a:xfrm>
            <a:off x="4568322" y="1062688"/>
            <a:ext cx="3496290" cy="1311214"/>
          </a:xfrm>
          <a:prstGeom prst="rect">
            <a:avLst/>
          </a:prstGeom>
        </p:spPr>
      </p:pic>
      <p:pic>
        <p:nvPicPr>
          <p:cNvPr id="6" name="图片 5">
            <a:extLst>
              <a:ext uri="{FF2B5EF4-FFF2-40B4-BE49-F238E27FC236}">
                <a16:creationId xmlns:a16="http://schemas.microsoft.com/office/drawing/2014/main" id="{6EAF2E03-84E3-EBB2-774E-3641AF929FEE}"/>
              </a:ext>
            </a:extLst>
          </p:cNvPr>
          <p:cNvPicPr>
            <a:picLocks noChangeAspect="1"/>
          </p:cNvPicPr>
          <p:nvPr/>
        </p:nvPicPr>
        <p:blipFill>
          <a:blip r:embed="rId3"/>
          <a:stretch>
            <a:fillRect/>
          </a:stretch>
        </p:blipFill>
        <p:spPr>
          <a:xfrm>
            <a:off x="4568322" y="3723153"/>
            <a:ext cx="2395778" cy="1394316"/>
          </a:xfrm>
          <a:prstGeom prst="rect">
            <a:avLst/>
          </a:prstGeom>
        </p:spPr>
      </p:pic>
      <p:pic>
        <p:nvPicPr>
          <p:cNvPr id="7" name="图片 6">
            <a:extLst>
              <a:ext uri="{FF2B5EF4-FFF2-40B4-BE49-F238E27FC236}">
                <a16:creationId xmlns:a16="http://schemas.microsoft.com/office/drawing/2014/main" id="{F5184E87-7078-A44A-D2D1-04E4A92E723D}"/>
              </a:ext>
            </a:extLst>
          </p:cNvPr>
          <p:cNvPicPr>
            <a:picLocks noChangeAspect="1"/>
          </p:cNvPicPr>
          <p:nvPr/>
        </p:nvPicPr>
        <p:blipFill>
          <a:blip r:embed="rId4"/>
          <a:stretch>
            <a:fillRect/>
          </a:stretch>
        </p:blipFill>
        <p:spPr>
          <a:xfrm>
            <a:off x="4568322" y="2571751"/>
            <a:ext cx="2061105" cy="1406246"/>
          </a:xfrm>
          <a:prstGeom prst="rect">
            <a:avLst/>
          </a:prstGeom>
        </p:spPr>
      </p:pic>
      <p:pic>
        <p:nvPicPr>
          <p:cNvPr id="8" name="图片 7">
            <a:extLst>
              <a:ext uri="{FF2B5EF4-FFF2-40B4-BE49-F238E27FC236}">
                <a16:creationId xmlns:a16="http://schemas.microsoft.com/office/drawing/2014/main" id="{BDDB3990-5C1E-F4AA-8370-38457D0B54AC}"/>
              </a:ext>
            </a:extLst>
          </p:cNvPr>
          <p:cNvPicPr>
            <a:picLocks noChangeAspect="1"/>
          </p:cNvPicPr>
          <p:nvPr/>
        </p:nvPicPr>
        <p:blipFill>
          <a:blip r:embed="rId5"/>
          <a:stretch>
            <a:fillRect/>
          </a:stretch>
        </p:blipFill>
        <p:spPr>
          <a:xfrm>
            <a:off x="1356973" y="3712696"/>
            <a:ext cx="2946055" cy="1195305"/>
          </a:xfrm>
          <a:prstGeom prst="rect">
            <a:avLst/>
          </a:prstGeom>
        </p:spPr>
      </p:pic>
      <p:pic>
        <p:nvPicPr>
          <p:cNvPr id="9" name="图片 8">
            <a:extLst>
              <a:ext uri="{FF2B5EF4-FFF2-40B4-BE49-F238E27FC236}">
                <a16:creationId xmlns:a16="http://schemas.microsoft.com/office/drawing/2014/main" id="{2AAA53DB-768A-996A-1391-AB915B6FC7D2}"/>
              </a:ext>
            </a:extLst>
          </p:cNvPr>
          <p:cNvPicPr>
            <a:picLocks noChangeAspect="1"/>
          </p:cNvPicPr>
          <p:nvPr/>
        </p:nvPicPr>
        <p:blipFill>
          <a:blip r:embed="rId6"/>
          <a:stretch>
            <a:fillRect/>
          </a:stretch>
        </p:blipFill>
        <p:spPr>
          <a:xfrm>
            <a:off x="7127707" y="3696293"/>
            <a:ext cx="1932389" cy="1311214"/>
          </a:xfrm>
          <a:prstGeom prst="rect">
            <a:avLst/>
          </a:prstGeom>
        </p:spPr>
      </p:pic>
    </p:spTree>
    <p:extLst>
      <p:ext uri="{BB962C8B-B14F-4D97-AF65-F5344CB8AC3E}">
        <p14:creationId xmlns:p14="http://schemas.microsoft.com/office/powerpoint/2010/main" val="1142922993"/>
      </p:ext>
    </p:extLst>
  </p:cSld>
  <p:clrMapOvr>
    <a:masterClrMapping/>
  </p:clrMapOvr>
  <mc:AlternateContent xmlns:mc="http://schemas.openxmlformats.org/markup-compatibility/2006" xmlns:p14="http://schemas.microsoft.com/office/powerpoint/2010/main">
    <mc:Choice Requires="p14">
      <p:transition spd="slow" p14:dur="2000" advTm="45591"/>
    </mc:Choice>
    <mc:Fallback xmlns="">
      <p:transition spd="slow" advTm="4559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6E009-CB3C-4F9E-BBE4-3042A4E31748}"/>
              </a:ext>
            </a:extLst>
          </p:cNvPr>
          <p:cNvSpPr>
            <a:spLocks noGrp="1"/>
          </p:cNvSpPr>
          <p:nvPr>
            <p:ph type="title"/>
          </p:nvPr>
        </p:nvSpPr>
        <p:spPr/>
        <p:txBody>
          <a:bodyPr>
            <a:normAutofit fontScale="90000"/>
          </a:bodyPr>
          <a:lstStyle/>
          <a:p>
            <a:r>
              <a:rPr lang="en-US" altLang="zh-CN" b="1" dirty="0"/>
              <a:t>2. Warehouse</a:t>
            </a:r>
            <a:r>
              <a:rPr lang="en-US" altLang="zh-CN" dirty="0"/>
              <a:t> </a:t>
            </a:r>
            <a:r>
              <a:rPr lang="en-US" altLang="zh-CN" b="1" dirty="0"/>
              <a:t>monitoring</a:t>
            </a:r>
            <a:r>
              <a:rPr lang="en-US" altLang="zh-CN" dirty="0"/>
              <a:t> </a:t>
            </a:r>
            <a:r>
              <a:rPr lang="en-US" altLang="zh-CN" b="1" dirty="0"/>
              <a:t>(MQTT)</a:t>
            </a:r>
            <a:endParaRPr lang="zh-CN" altLang="en-US" b="1" dirty="0"/>
          </a:p>
        </p:txBody>
      </p:sp>
      <p:sp>
        <p:nvSpPr>
          <p:cNvPr id="3" name="内容占位符 2">
            <a:extLst>
              <a:ext uri="{FF2B5EF4-FFF2-40B4-BE49-F238E27FC236}">
                <a16:creationId xmlns:a16="http://schemas.microsoft.com/office/drawing/2014/main" id="{ED27B2B7-F304-3056-203A-FA1CBAFA5E5E}"/>
              </a:ext>
            </a:extLst>
          </p:cNvPr>
          <p:cNvSpPr>
            <a:spLocks noGrp="1"/>
          </p:cNvSpPr>
          <p:nvPr>
            <p:ph idx="1"/>
          </p:nvPr>
        </p:nvSpPr>
        <p:spPr>
          <a:xfrm>
            <a:off x="628650" y="1369219"/>
            <a:ext cx="4371311" cy="3558524"/>
          </a:xfrm>
        </p:spPr>
        <p:txBody>
          <a:bodyPr>
            <a:normAutofit lnSpcReduction="10000"/>
          </a:bodyPr>
          <a:lstStyle/>
          <a:p>
            <a:r>
              <a:rPr lang="en-US" altLang="zh-CN" b="1" dirty="0"/>
              <a:t>Adaptable Connection Protocol</a:t>
            </a:r>
            <a:r>
              <a:rPr lang="en-US" altLang="zh-CN" dirty="0"/>
              <a:t> to hardware</a:t>
            </a:r>
          </a:p>
          <a:p>
            <a:endParaRPr lang="en-US" altLang="zh-CN" dirty="0"/>
          </a:p>
          <a:p>
            <a:endParaRPr lang="en-US" altLang="zh-CN" dirty="0"/>
          </a:p>
          <a:p>
            <a:r>
              <a:rPr lang="en-US" altLang="zh-CN" sz="2475" dirty="0"/>
              <a:t>Implemented real-time communication via MQTT </a:t>
            </a:r>
          </a:p>
          <a:p>
            <a:pPr lvl="1"/>
            <a:r>
              <a:rPr lang="en-US" altLang="zh-CN" sz="1875" b="1" dirty="0"/>
              <a:t>temperature, humidity, gas, water level, fire alarms</a:t>
            </a:r>
          </a:p>
          <a:p>
            <a:pPr lvl="1"/>
            <a:r>
              <a:rPr lang="en-US" altLang="zh-CN" sz="1875" b="1" dirty="0"/>
              <a:t>quantity</a:t>
            </a:r>
            <a:r>
              <a:rPr lang="en-US" altLang="zh-CN" sz="1875" dirty="0"/>
              <a:t> </a:t>
            </a:r>
            <a:r>
              <a:rPr lang="en-US" altLang="zh-CN" sz="1875" b="1" dirty="0"/>
              <a:t>passed</a:t>
            </a:r>
            <a:r>
              <a:rPr lang="en-US" altLang="zh-CN" sz="1875" dirty="0"/>
              <a:t> </a:t>
            </a:r>
            <a:r>
              <a:rPr lang="en-US" altLang="zh-CN" sz="1875" b="1" dirty="0"/>
              <a:t>NFC</a:t>
            </a:r>
            <a:r>
              <a:rPr lang="en-US" altLang="zh-CN" sz="1875" dirty="0"/>
              <a:t> nodes &amp; </a:t>
            </a:r>
            <a:r>
              <a:rPr lang="en-US" altLang="zh-CN" sz="1875" b="1" dirty="0"/>
              <a:t>disinfection</a:t>
            </a:r>
            <a:r>
              <a:rPr lang="en-US" altLang="zh-CN" sz="1875" dirty="0"/>
              <a:t> nodes</a:t>
            </a:r>
            <a:endParaRPr lang="zh-CN" altLang="en-US" sz="1875" dirty="0"/>
          </a:p>
        </p:txBody>
      </p:sp>
      <p:sp>
        <p:nvSpPr>
          <p:cNvPr id="4" name="文本框 3">
            <a:extLst>
              <a:ext uri="{FF2B5EF4-FFF2-40B4-BE49-F238E27FC236}">
                <a16:creationId xmlns:a16="http://schemas.microsoft.com/office/drawing/2014/main" id="{88E2F356-CC65-6B7E-1296-8C0B305B72D5}"/>
              </a:ext>
            </a:extLst>
          </p:cNvPr>
          <p:cNvSpPr txBox="1"/>
          <p:nvPr/>
        </p:nvSpPr>
        <p:spPr>
          <a:xfrm>
            <a:off x="231169" y="215757"/>
            <a:ext cx="1394717" cy="300082"/>
          </a:xfrm>
          <a:prstGeom prst="rect">
            <a:avLst/>
          </a:prstGeom>
          <a:noFill/>
        </p:spPr>
        <p:txBody>
          <a:bodyPr wrap="square" rtlCol="0">
            <a:spAutoFit/>
          </a:bodyPr>
          <a:lstStyle/>
          <a:p>
            <a:r>
              <a:rPr lang="en-US" altLang="zh-CN" sz="1350" b="1" dirty="0">
                <a:solidFill>
                  <a:srgbClr val="C00000"/>
                </a:solidFill>
              </a:rPr>
              <a:t>Deliverable</a:t>
            </a:r>
            <a:endParaRPr lang="zh-CN" altLang="en-US" sz="1350" b="1" dirty="0">
              <a:solidFill>
                <a:srgbClr val="C00000"/>
              </a:solidFill>
            </a:endParaRPr>
          </a:p>
        </p:txBody>
      </p:sp>
      <p:pic>
        <p:nvPicPr>
          <p:cNvPr id="5" name="图片 4">
            <a:extLst>
              <a:ext uri="{FF2B5EF4-FFF2-40B4-BE49-F238E27FC236}">
                <a16:creationId xmlns:a16="http://schemas.microsoft.com/office/drawing/2014/main" id="{0EA3D3D8-3B70-51F4-C15C-60DBDF4F190E}"/>
              </a:ext>
            </a:extLst>
          </p:cNvPr>
          <p:cNvPicPr>
            <a:picLocks noChangeAspect="1"/>
          </p:cNvPicPr>
          <p:nvPr/>
        </p:nvPicPr>
        <p:blipFill>
          <a:blip r:embed="rId2"/>
          <a:stretch>
            <a:fillRect/>
          </a:stretch>
        </p:blipFill>
        <p:spPr>
          <a:xfrm>
            <a:off x="5113481" y="1100416"/>
            <a:ext cx="2746499" cy="1687381"/>
          </a:xfrm>
          <a:prstGeom prst="rect">
            <a:avLst/>
          </a:prstGeom>
        </p:spPr>
      </p:pic>
      <p:pic>
        <p:nvPicPr>
          <p:cNvPr id="7" name="图片 6">
            <a:extLst>
              <a:ext uri="{FF2B5EF4-FFF2-40B4-BE49-F238E27FC236}">
                <a16:creationId xmlns:a16="http://schemas.microsoft.com/office/drawing/2014/main" id="{56987626-9A84-EB38-79E5-030F82487D97}"/>
              </a:ext>
            </a:extLst>
          </p:cNvPr>
          <p:cNvPicPr>
            <a:picLocks noChangeAspect="1"/>
          </p:cNvPicPr>
          <p:nvPr/>
        </p:nvPicPr>
        <p:blipFill>
          <a:blip r:embed="rId3"/>
          <a:stretch>
            <a:fillRect/>
          </a:stretch>
        </p:blipFill>
        <p:spPr>
          <a:xfrm>
            <a:off x="5113480" y="2869439"/>
            <a:ext cx="3955733" cy="2191703"/>
          </a:xfrm>
          <a:prstGeom prst="rect">
            <a:avLst/>
          </a:prstGeom>
        </p:spPr>
      </p:pic>
    </p:spTree>
    <p:extLst>
      <p:ext uri="{BB962C8B-B14F-4D97-AF65-F5344CB8AC3E}">
        <p14:creationId xmlns:p14="http://schemas.microsoft.com/office/powerpoint/2010/main" val="3965279715"/>
      </p:ext>
    </p:extLst>
  </p:cSld>
  <p:clrMapOvr>
    <a:masterClrMapping/>
  </p:clrMapOvr>
  <mc:AlternateContent xmlns:mc="http://schemas.openxmlformats.org/markup-compatibility/2006" xmlns:p14="http://schemas.microsoft.com/office/powerpoint/2010/main">
    <mc:Choice Requires="p14">
      <p:transition spd="slow" p14:dur="2000" advTm="77672"/>
    </mc:Choice>
    <mc:Fallback xmlns="">
      <p:transition spd="slow" advTm="7767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6E009-CB3C-4F9E-BBE4-3042A4E31748}"/>
              </a:ext>
            </a:extLst>
          </p:cNvPr>
          <p:cNvSpPr>
            <a:spLocks noGrp="1"/>
          </p:cNvSpPr>
          <p:nvPr>
            <p:ph type="title"/>
          </p:nvPr>
        </p:nvSpPr>
        <p:spPr>
          <a:xfrm>
            <a:off x="1782764" y="386404"/>
            <a:ext cx="5002998" cy="994172"/>
          </a:xfrm>
        </p:spPr>
        <p:txBody>
          <a:bodyPr>
            <a:normAutofit fontScale="90000"/>
          </a:bodyPr>
          <a:lstStyle/>
          <a:p>
            <a:r>
              <a:rPr lang="en-US" altLang="zh-CN" b="1" dirty="0"/>
              <a:t>Quality Monitoring (YOLO)</a:t>
            </a:r>
            <a:endParaRPr lang="zh-CN" altLang="en-US" b="1" dirty="0"/>
          </a:p>
        </p:txBody>
      </p:sp>
      <p:sp>
        <p:nvSpPr>
          <p:cNvPr id="3" name="内容占位符 2">
            <a:extLst>
              <a:ext uri="{FF2B5EF4-FFF2-40B4-BE49-F238E27FC236}">
                <a16:creationId xmlns:a16="http://schemas.microsoft.com/office/drawing/2014/main" id="{ED27B2B7-F304-3056-203A-FA1CBAFA5E5E}"/>
              </a:ext>
            </a:extLst>
          </p:cNvPr>
          <p:cNvSpPr>
            <a:spLocks noGrp="1"/>
          </p:cNvSpPr>
          <p:nvPr>
            <p:ph idx="1"/>
          </p:nvPr>
        </p:nvSpPr>
        <p:spPr>
          <a:xfrm>
            <a:off x="628651" y="1369219"/>
            <a:ext cx="4323464" cy="1324996"/>
          </a:xfrm>
        </p:spPr>
        <p:txBody>
          <a:bodyPr/>
          <a:lstStyle/>
          <a:p>
            <a:r>
              <a:rPr lang="en-US" altLang="zh-CN" dirty="0"/>
              <a:t>implementing the </a:t>
            </a:r>
            <a:r>
              <a:rPr lang="en-US" altLang="zh-CN" b="1" dirty="0"/>
              <a:t>YOLO</a:t>
            </a:r>
            <a:r>
              <a:rPr lang="en-US" altLang="zh-CN" dirty="0"/>
              <a:t> algorithm to </a:t>
            </a:r>
            <a:r>
              <a:rPr lang="en-US" altLang="zh-CN" b="1" dirty="0"/>
              <a:t>monitor the quality of produced items in real-time</a:t>
            </a:r>
            <a:r>
              <a:rPr lang="en-US" altLang="zh-CN" dirty="0"/>
              <a:t> on workshop production lines</a:t>
            </a:r>
            <a:endParaRPr lang="zh-CN" altLang="en-US" dirty="0"/>
          </a:p>
        </p:txBody>
      </p:sp>
      <p:sp>
        <p:nvSpPr>
          <p:cNvPr id="4" name="文本框 3">
            <a:extLst>
              <a:ext uri="{FF2B5EF4-FFF2-40B4-BE49-F238E27FC236}">
                <a16:creationId xmlns:a16="http://schemas.microsoft.com/office/drawing/2014/main" id="{88E2F356-CC65-6B7E-1296-8C0B305B72D5}"/>
              </a:ext>
            </a:extLst>
          </p:cNvPr>
          <p:cNvSpPr txBox="1"/>
          <p:nvPr/>
        </p:nvSpPr>
        <p:spPr>
          <a:xfrm>
            <a:off x="231169" y="215757"/>
            <a:ext cx="1394717" cy="300082"/>
          </a:xfrm>
          <a:prstGeom prst="rect">
            <a:avLst/>
          </a:prstGeom>
          <a:noFill/>
        </p:spPr>
        <p:txBody>
          <a:bodyPr wrap="square" rtlCol="0">
            <a:spAutoFit/>
          </a:bodyPr>
          <a:lstStyle/>
          <a:p>
            <a:r>
              <a:rPr lang="en-US" altLang="zh-CN" sz="1350" b="1" dirty="0">
                <a:solidFill>
                  <a:srgbClr val="C00000"/>
                </a:solidFill>
              </a:rPr>
              <a:t>Deliverable</a:t>
            </a:r>
            <a:endParaRPr lang="zh-CN" altLang="en-US" sz="1350" b="1" dirty="0">
              <a:solidFill>
                <a:srgbClr val="C00000"/>
              </a:solidFill>
            </a:endParaRPr>
          </a:p>
        </p:txBody>
      </p:sp>
      <p:pic>
        <p:nvPicPr>
          <p:cNvPr id="5" name="图片 4">
            <a:extLst>
              <a:ext uri="{FF2B5EF4-FFF2-40B4-BE49-F238E27FC236}">
                <a16:creationId xmlns:a16="http://schemas.microsoft.com/office/drawing/2014/main" id="{898F27ED-7055-EDD5-84F1-444388D29B26}"/>
              </a:ext>
            </a:extLst>
          </p:cNvPr>
          <p:cNvPicPr>
            <a:picLocks noChangeAspect="1"/>
          </p:cNvPicPr>
          <p:nvPr/>
        </p:nvPicPr>
        <p:blipFill>
          <a:blip r:embed="rId2"/>
          <a:stretch>
            <a:fillRect/>
          </a:stretch>
        </p:blipFill>
        <p:spPr>
          <a:xfrm>
            <a:off x="5108992" y="1326103"/>
            <a:ext cx="3955733" cy="1511618"/>
          </a:xfrm>
          <a:prstGeom prst="rect">
            <a:avLst/>
          </a:prstGeom>
        </p:spPr>
      </p:pic>
      <p:pic>
        <p:nvPicPr>
          <p:cNvPr id="6" name="图片 5">
            <a:extLst>
              <a:ext uri="{FF2B5EF4-FFF2-40B4-BE49-F238E27FC236}">
                <a16:creationId xmlns:a16="http://schemas.microsoft.com/office/drawing/2014/main" id="{37995507-446F-A3C7-D6AB-AF1A0995594E}"/>
              </a:ext>
            </a:extLst>
          </p:cNvPr>
          <p:cNvPicPr>
            <a:picLocks noChangeAspect="1"/>
          </p:cNvPicPr>
          <p:nvPr/>
        </p:nvPicPr>
        <p:blipFill rotWithShape="1">
          <a:blip r:embed="rId3"/>
          <a:srcRect l="2648"/>
          <a:stretch/>
        </p:blipFill>
        <p:spPr bwMode="auto">
          <a:xfrm>
            <a:off x="5108992" y="2837720"/>
            <a:ext cx="3850958" cy="1491615"/>
          </a:xfrm>
          <a:prstGeom prst="rect">
            <a:avLst/>
          </a:prstGeom>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5B2F1FF5-7400-FEE2-E692-AFB5C2053FF8}"/>
              </a:ext>
            </a:extLst>
          </p:cNvPr>
          <p:cNvPicPr>
            <a:picLocks noChangeAspect="1"/>
          </p:cNvPicPr>
          <p:nvPr/>
        </p:nvPicPr>
        <p:blipFill rotWithShape="1">
          <a:blip r:embed="rId4"/>
          <a:srcRect t="35777" r="72494" b="9034"/>
          <a:stretch/>
        </p:blipFill>
        <p:spPr>
          <a:xfrm>
            <a:off x="231169" y="2694214"/>
            <a:ext cx="1088051" cy="1583873"/>
          </a:xfrm>
          <a:prstGeom prst="rect">
            <a:avLst/>
          </a:prstGeom>
        </p:spPr>
      </p:pic>
      <p:pic>
        <p:nvPicPr>
          <p:cNvPr id="9" name="图片 8">
            <a:extLst>
              <a:ext uri="{FF2B5EF4-FFF2-40B4-BE49-F238E27FC236}">
                <a16:creationId xmlns:a16="http://schemas.microsoft.com/office/drawing/2014/main" id="{DB67DCEF-3350-9510-A2E6-14DB1D52867B}"/>
              </a:ext>
            </a:extLst>
          </p:cNvPr>
          <p:cNvPicPr>
            <a:picLocks noChangeAspect="1"/>
          </p:cNvPicPr>
          <p:nvPr/>
        </p:nvPicPr>
        <p:blipFill>
          <a:blip r:embed="rId5"/>
          <a:stretch>
            <a:fillRect/>
          </a:stretch>
        </p:blipFill>
        <p:spPr>
          <a:xfrm>
            <a:off x="928527" y="2694214"/>
            <a:ext cx="2009775" cy="1081088"/>
          </a:xfrm>
          <a:prstGeom prst="rect">
            <a:avLst/>
          </a:prstGeom>
        </p:spPr>
      </p:pic>
      <p:pic>
        <p:nvPicPr>
          <p:cNvPr id="10" name="图片 9">
            <a:extLst>
              <a:ext uri="{FF2B5EF4-FFF2-40B4-BE49-F238E27FC236}">
                <a16:creationId xmlns:a16="http://schemas.microsoft.com/office/drawing/2014/main" id="{F3D9D762-8F3C-846F-89F1-5EE5D8B377F8}"/>
              </a:ext>
            </a:extLst>
          </p:cNvPr>
          <p:cNvPicPr>
            <a:picLocks noChangeAspect="1"/>
          </p:cNvPicPr>
          <p:nvPr/>
        </p:nvPicPr>
        <p:blipFill>
          <a:blip r:embed="rId6"/>
          <a:stretch>
            <a:fillRect/>
          </a:stretch>
        </p:blipFill>
        <p:spPr>
          <a:xfrm>
            <a:off x="922306" y="3449968"/>
            <a:ext cx="3955733" cy="926783"/>
          </a:xfrm>
          <a:prstGeom prst="rect">
            <a:avLst/>
          </a:prstGeom>
        </p:spPr>
      </p:pic>
      <p:sp>
        <p:nvSpPr>
          <p:cNvPr id="11" name="矩形 10">
            <a:extLst>
              <a:ext uri="{FF2B5EF4-FFF2-40B4-BE49-F238E27FC236}">
                <a16:creationId xmlns:a16="http://schemas.microsoft.com/office/drawing/2014/main" id="{B3A7DDFB-4B18-C8B3-C4DF-FFC108773B62}"/>
              </a:ext>
            </a:extLst>
          </p:cNvPr>
          <p:cNvSpPr/>
          <p:nvPr/>
        </p:nvSpPr>
        <p:spPr>
          <a:xfrm rot="20404957">
            <a:off x="501368" y="417259"/>
            <a:ext cx="1635705" cy="392415"/>
          </a:xfrm>
          <a:prstGeom prst="rect">
            <a:avLst/>
          </a:prstGeom>
          <a:noFill/>
        </p:spPr>
        <p:txBody>
          <a:bodyPr wrap="none" lIns="68580" tIns="34290" rIns="68580" bIns="34290">
            <a:spAutoFit/>
          </a:bodyPr>
          <a:lstStyle/>
          <a:p>
            <a:pPr algn="ctr"/>
            <a:r>
              <a:rPr lang="en-US" altLang="zh-CN" sz="2100" b="1" dirty="0">
                <a:ln w="22225">
                  <a:solidFill>
                    <a:schemeClr val="accent2"/>
                  </a:solidFill>
                  <a:prstDash val="solid"/>
                </a:ln>
                <a:solidFill>
                  <a:schemeClr val="accent2">
                    <a:lumMod val="40000"/>
                    <a:lumOff val="60000"/>
                  </a:schemeClr>
                </a:solidFill>
              </a:rPr>
              <a:t>Algorithm 1</a:t>
            </a:r>
            <a:endParaRPr lang="zh-CN" altLang="en-US" sz="21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97915417"/>
      </p:ext>
    </p:extLst>
  </p:cSld>
  <p:clrMapOvr>
    <a:masterClrMapping/>
  </p:clrMapOvr>
  <mc:AlternateContent xmlns:mc="http://schemas.openxmlformats.org/markup-compatibility/2006" xmlns:p14="http://schemas.microsoft.com/office/powerpoint/2010/main">
    <mc:Choice Requires="p14">
      <p:transition spd="slow" p14:dur="2000" advTm="116003"/>
    </mc:Choice>
    <mc:Fallback xmlns="">
      <p:transition spd="slow" advTm="11600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6E009-CB3C-4F9E-BBE4-3042A4E31748}"/>
              </a:ext>
            </a:extLst>
          </p:cNvPr>
          <p:cNvSpPr>
            <a:spLocks noGrp="1"/>
          </p:cNvSpPr>
          <p:nvPr>
            <p:ph type="title"/>
          </p:nvPr>
        </p:nvSpPr>
        <p:spPr>
          <a:xfrm>
            <a:off x="1625885" y="373546"/>
            <a:ext cx="7886700" cy="994172"/>
          </a:xfrm>
        </p:spPr>
        <p:txBody>
          <a:bodyPr>
            <a:normAutofit fontScale="90000"/>
          </a:bodyPr>
          <a:lstStyle/>
          <a:p>
            <a:r>
              <a:rPr lang="en-US" altLang="zh-CN" b="1" dirty="0"/>
              <a:t>Highest Response Ratio Next</a:t>
            </a:r>
            <a:r>
              <a:rPr lang="zh-CN" altLang="en-US" b="1" dirty="0"/>
              <a:t>（</a:t>
            </a:r>
            <a:r>
              <a:rPr lang="en-US" altLang="zh-CN" b="1" dirty="0"/>
              <a:t>HRRN)</a:t>
            </a:r>
            <a:endParaRPr lang="zh-CN" altLang="en-US" dirty="0"/>
          </a:p>
        </p:txBody>
      </p:sp>
      <p:sp>
        <p:nvSpPr>
          <p:cNvPr id="3" name="内容占位符 2">
            <a:extLst>
              <a:ext uri="{FF2B5EF4-FFF2-40B4-BE49-F238E27FC236}">
                <a16:creationId xmlns:a16="http://schemas.microsoft.com/office/drawing/2014/main" id="{ED27B2B7-F304-3056-203A-FA1CBAFA5E5E}"/>
              </a:ext>
            </a:extLst>
          </p:cNvPr>
          <p:cNvSpPr>
            <a:spLocks noGrp="1"/>
          </p:cNvSpPr>
          <p:nvPr>
            <p:ph idx="1"/>
          </p:nvPr>
        </p:nvSpPr>
        <p:spPr>
          <a:xfrm>
            <a:off x="5445578" y="1347506"/>
            <a:ext cx="3549945" cy="3718461"/>
          </a:xfrm>
        </p:spPr>
        <p:txBody>
          <a:bodyPr>
            <a:normAutofit/>
          </a:bodyPr>
          <a:lstStyle/>
          <a:p>
            <a:r>
              <a:rPr lang="en-US" altLang="zh-CN" dirty="0"/>
              <a:t>Calculated order </a:t>
            </a:r>
            <a:r>
              <a:rPr lang="en-US" altLang="zh-CN" b="1" dirty="0"/>
              <a:t>priorities</a:t>
            </a:r>
            <a:r>
              <a:rPr lang="en-US" altLang="zh-CN" dirty="0"/>
              <a:t>  based on quantity &amp; deadline</a:t>
            </a:r>
          </a:p>
          <a:p>
            <a:endParaRPr lang="en-US" altLang="zh-CN" dirty="0"/>
          </a:p>
        </p:txBody>
      </p:sp>
      <p:sp>
        <p:nvSpPr>
          <p:cNvPr id="4" name="文本框 3">
            <a:extLst>
              <a:ext uri="{FF2B5EF4-FFF2-40B4-BE49-F238E27FC236}">
                <a16:creationId xmlns:a16="http://schemas.microsoft.com/office/drawing/2014/main" id="{88E2F356-CC65-6B7E-1296-8C0B305B72D5}"/>
              </a:ext>
            </a:extLst>
          </p:cNvPr>
          <p:cNvSpPr txBox="1"/>
          <p:nvPr/>
        </p:nvSpPr>
        <p:spPr>
          <a:xfrm>
            <a:off x="231169" y="215757"/>
            <a:ext cx="1394717" cy="300082"/>
          </a:xfrm>
          <a:prstGeom prst="rect">
            <a:avLst/>
          </a:prstGeom>
          <a:noFill/>
        </p:spPr>
        <p:txBody>
          <a:bodyPr wrap="square" rtlCol="0">
            <a:spAutoFit/>
          </a:bodyPr>
          <a:lstStyle/>
          <a:p>
            <a:r>
              <a:rPr lang="en-US" altLang="zh-CN" sz="1350" b="1" dirty="0">
                <a:solidFill>
                  <a:srgbClr val="C00000"/>
                </a:solidFill>
              </a:rPr>
              <a:t>Deliverable</a:t>
            </a:r>
            <a:endParaRPr lang="zh-CN" altLang="en-US" sz="1350" b="1" dirty="0">
              <a:solidFill>
                <a:srgbClr val="C00000"/>
              </a:solidFill>
            </a:endParaRPr>
          </a:p>
        </p:txBody>
      </p:sp>
      <p:pic>
        <p:nvPicPr>
          <p:cNvPr id="7" name="图片 6">
            <a:extLst>
              <a:ext uri="{FF2B5EF4-FFF2-40B4-BE49-F238E27FC236}">
                <a16:creationId xmlns:a16="http://schemas.microsoft.com/office/drawing/2014/main" id="{87DF041F-3C94-9F78-F9D6-06F9748A05FD}"/>
              </a:ext>
            </a:extLst>
          </p:cNvPr>
          <p:cNvPicPr>
            <a:picLocks noChangeAspect="1"/>
          </p:cNvPicPr>
          <p:nvPr/>
        </p:nvPicPr>
        <p:blipFill>
          <a:blip r:embed="rId2"/>
          <a:stretch>
            <a:fillRect/>
          </a:stretch>
        </p:blipFill>
        <p:spPr>
          <a:xfrm>
            <a:off x="5958935" y="2456806"/>
            <a:ext cx="1947962" cy="414359"/>
          </a:xfrm>
          <a:prstGeom prst="rect">
            <a:avLst/>
          </a:prstGeom>
        </p:spPr>
      </p:pic>
      <p:pic>
        <p:nvPicPr>
          <p:cNvPr id="9" name="图片 8">
            <a:extLst>
              <a:ext uri="{FF2B5EF4-FFF2-40B4-BE49-F238E27FC236}">
                <a16:creationId xmlns:a16="http://schemas.microsoft.com/office/drawing/2014/main" id="{F3059523-DD49-84AD-4FDC-38CB156CF0A4}"/>
              </a:ext>
            </a:extLst>
          </p:cNvPr>
          <p:cNvPicPr>
            <a:picLocks noChangeAspect="1"/>
          </p:cNvPicPr>
          <p:nvPr/>
        </p:nvPicPr>
        <p:blipFill>
          <a:blip r:embed="rId3"/>
          <a:stretch>
            <a:fillRect/>
          </a:stretch>
        </p:blipFill>
        <p:spPr>
          <a:xfrm>
            <a:off x="5656635" y="3079095"/>
            <a:ext cx="3221095" cy="1393378"/>
          </a:xfrm>
          <a:prstGeom prst="rect">
            <a:avLst/>
          </a:prstGeom>
        </p:spPr>
      </p:pic>
      <p:sp>
        <p:nvSpPr>
          <p:cNvPr id="11" name="矩形 10">
            <a:extLst>
              <a:ext uri="{FF2B5EF4-FFF2-40B4-BE49-F238E27FC236}">
                <a16:creationId xmlns:a16="http://schemas.microsoft.com/office/drawing/2014/main" id="{08488A3E-1BE5-BCD1-E6FF-DA8AB564E92D}"/>
              </a:ext>
            </a:extLst>
          </p:cNvPr>
          <p:cNvSpPr/>
          <p:nvPr/>
        </p:nvSpPr>
        <p:spPr>
          <a:xfrm rot="20404957">
            <a:off x="501368" y="417259"/>
            <a:ext cx="1635705" cy="392415"/>
          </a:xfrm>
          <a:prstGeom prst="rect">
            <a:avLst/>
          </a:prstGeom>
          <a:noFill/>
        </p:spPr>
        <p:txBody>
          <a:bodyPr wrap="none" lIns="68580" tIns="34290" rIns="68580" bIns="34290">
            <a:spAutoFit/>
          </a:bodyPr>
          <a:lstStyle/>
          <a:p>
            <a:pPr algn="ctr"/>
            <a:r>
              <a:rPr lang="en-US" altLang="zh-CN" sz="2100" b="1" dirty="0">
                <a:ln w="22225">
                  <a:solidFill>
                    <a:schemeClr val="accent2"/>
                  </a:solidFill>
                  <a:prstDash val="solid"/>
                </a:ln>
                <a:solidFill>
                  <a:schemeClr val="accent2">
                    <a:lumMod val="40000"/>
                    <a:lumOff val="60000"/>
                  </a:schemeClr>
                </a:solidFill>
              </a:rPr>
              <a:t>Algorithm 2</a:t>
            </a:r>
            <a:endParaRPr lang="zh-CN" altLang="en-US" sz="2100" b="1" dirty="0">
              <a:ln w="22225">
                <a:solidFill>
                  <a:schemeClr val="accent2"/>
                </a:solidFill>
                <a:prstDash val="solid"/>
              </a:ln>
              <a:solidFill>
                <a:schemeClr val="accent2">
                  <a:lumMod val="40000"/>
                  <a:lumOff val="60000"/>
                </a:schemeClr>
              </a:solidFill>
            </a:endParaRPr>
          </a:p>
        </p:txBody>
      </p:sp>
      <p:pic>
        <p:nvPicPr>
          <p:cNvPr id="12" name="图片 11">
            <a:extLst>
              <a:ext uri="{FF2B5EF4-FFF2-40B4-BE49-F238E27FC236}">
                <a16:creationId xmlns:a16="http://schemas.microsoft.com/office/drawing/2014/main" id="{5706C5F7-7DED-714E-EAB9-D77F751A4635}"/>
              </a:ext>
            </a:extLst>
          </p:cNvPr>
          <p:cNvPicPr>
            <a:picLocks noChangeAspect="1"/>
          </p:cNvPicPr>
          <p:nvPr/>
        </p:nvPicPr>
        <p:blipFill rotWithShape="1">
          <a:blip r:embed="rId4"/>
          <a:srcRect l="2648"/>
          <a:stretch/>
        </p:blipFill>
        <p:spPr bwMode="auto">
          <a:xfrm>
            <a:off x="492937" y="3463939"/>
            <a:ext cx="4079063" cy="1579969"/>
          </a:xfrm>
          <a:prstGeom prst="rect">
            <a:avLst/>
          </a:prstGeom>
          <a:ln>
            <a:noFill/>
          </a:ln>
          <a:extLst>
            <a:ext uri="{53640926-AAD7-44D8-BBD7-CCE9431645EC}">
              <a14:shadowObscured xmlns:a14="http://schemas.microsoft.com/office/drawing/2010/main"/>
            </a:ext>
          </a:extLst>
        </p:spPr>
      </p:pic>
      <p:sp>
        <p:nvSpPr>
          <p:cNvPr id="14" name="文本框 13">
            <a:extLst>
              <a:ext uri="{FF2B5EF4-FFF2-40B4-BE49-F238E27FC236}">
                <a16:creationId xmlns:a16="http://schemas.microsoft.com/office/drawing/2014/main" id="{B75F03D5-3000-3629-7842-DC6A74619AAB}"/>
              </a:ext>
            </a:extLst>
          </p:cNvPr>
          <p:cNvSpPr txBox="1"/>
          <p:nvPr/>
        </p:nvSpPr>
        <p:spPr>
          <a:xfrm>
            <a:off x="319314" y="1208399"/>
            <a:ext cx="4834798" cy="946413"/>
          </a:xfrm>
          <a:prstGeom prst="rect">
            <a:avLst/>
          </a:prstGeom>
          <a:noFill/>
        </p:spPr>
        <p:txBody>
          <a:bodyPr wrap="square">
            <a:spAutoFit/>
          </a:bodyPr>
          <a:lstStyle/>
          <a:p>
            <a:pPr marL="214313" indent="-214313">
              <a:buFont typeface="Arial" panose="020B0604020202020204" pitchFamily="34" charset="0"/>
              <a:buChar char="•"/>
            </a:pPr>
            <a:r>
              <a:rPr lang="en-US" altLang="zh-CN" sz="2100" dirty="0"/>
              <a:t>Real-time scheduling and allocation of pipeline orders</a:t>
            </a:r>
          </a:p>
          <a:p>
            <a:r>
              <a:rPr lang="en-US" altLang="zh-CN" sz="1350" dirty="0"/>
              <a:t> </a:t>
            </a:r>
          </a:p>
        </p:txBody>
      </p:sp>
      <p:pic>
        <p:nvPicPr>
          <p:cNvPr id="15" name="图片 14">
            <a:extLst>
              <a:ext uri="{FF2B5EF4-FFF2-40B4-BE49-F238E27FC236}">
                <a16:creationId xmlns:a16="http://schemas.microsoft.com/office/drawing/2014/main" id="{18AB6097-58E9-C8E7-25A4-00649077B91E}"/>
              </a:ext>
            </a:extLst>
          </p:cNvPr>
          <p:cNvPicPr>
            <a:picLocks noChangeAspect="1"/>
          </p:cNvPicPr>
          <p:nvPr/>
        </p:nvPicPr>
        <p:blipFill>
          <a:blip r:embed="rId5"/>
          <a:stretch>
            <a:fillRect/>
          </a:stretch>
        </p:blipFill>
        <p:spPr>
          <a:xfrm>
            <a:off x="492937" y="1905193"/>
            <a:ext cx="4079063" cy="1558746"/>
          </a:xfrm>
          <a:prstGeom prst="rect">
            <a:avLst/>
          </a:prstGeom>
        </p:spPr>
      </p:pic>
    </p:spTree>
    <p:extLst>
      <p:ext uri="{BB962C8B-B14F-4D97-AF65-F5344CB8AC3E}">
        <p14:creationId xmlns:p14="http://schemas.microsoft.com/office/powerpoint/2010/main" val="3555477845"/>
      </p:ext>
    </p:extLst>
  </p:cSld>
  <p:clrMapOvr>
    <a:masterClrMapping/>
  </p:clrMapOvr>
  <mc:AlternateContent xmlns:mc="http://schemas.openxmlformats.org/markup-compatibility/2006" xmlns:p14="http://schemas.microsoft.com/office/powerpoint/2010/main">
    <mc:Choice Requires="p14">
      <p:transition spd="slow" p14:dur="2000" advTm="32426"/>
    </mc:Choice>
    <mc:Fallback xmlns="">
      <p:transition spd="slow" advTm="3242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5EF87E-945C-55C9-EA04-E87AC0E56281}"/>
              </a:ext>
            </a:extLst>
          </p:cNvPr>
          <p:cNvSpPr>
            <a:spLocks noGrp="1"/>
          </p:cNvSpPr>
          <p:nvPr>
            <p:ph idx="1"/>
          </p:nvPr>
        </p:nvSpPr>
        <p:spPr>
          <a:xfrm>
            <a:off x="516344" y="679432"/>
            <a:ext cx="8111313" cy="3263504"/>
          </a:xfrm>
        </p:spPr>
        <p:txBody>
          <a:bodyPr/>
          <a:lstStyle/>
          <a:p>
            <a:r>
              <a:rPr lang="en-US" altLang="zh-CN" b="1" dirty="0"/>
              <a:t>Greedy Algorithm </a:t>
            </a:r>
            <a:r>
              <a:rPr lang="en-US" altLang="zh-CN" dirty="0"/>
              <a:t>to automatically assign the highest priority orders to respective production lines</a:t>
            </a:r>
            <a:endParaRPr lang="zh-CN" altLang="en-US" dirty="0"/>
          </a:p>
          <a:p>
            <a:endParaRPr lang="zh-CN" altLang="en-US" dirty="0"/>
          </a:p>
        </p:txBody>
      </p:sp>
      <p:pic>
        <p:nvPicPr>
          <p:cNvPr id="6" name="图片 5">
            <a:extLst>
              <a:ext uri="{FF2B5EF4-FFF2-40B4-BE49-F238E27FC236}">
                <a16:creationId xmlns:a16="http://schemas.microsoft.com/office/drawing/2014/main" id="{12CE0B58-C08F-F510-0A51-8DB8356AD362}"/>
              </a:ext>
            </a:extLst>
          </p:cNvPr>
          <p:cNvPicPr>
            <a:picLocks noChangeAspect="1"/>
          </p:cNvPicPr>
          <p:nvPr/>
        </p:nvPicPr>
        <p:blipFill>
          <a:blip r:embed="rId2"/>
          <a:stretch>
            <a:fillRect/>
          </a:stretch>
        </p:blipFill>
        <p:spPr>
          <a:xfrm>
            <a:off x="266700" y="1730159"/>
            <a:ext cx="5007704" cy="3098313"/>
          </a:xfrm>
          <a:prstGeom prst="rect">
            <a:avLst/>
          </a:prstGeom>
        </p:spPr>
      </p:pic>
      <p:pic>
        <p:nvPicPr>
          <p:cNvPr id="7" name="图片 6">
            <a:extLst>
              <a:ext uri="{FF2B5EF4-FFF2-40B4-BE49-F238E27FC236}">
                <a16:creationId xmlns:a16="http://schemas.microsoft.com/office/drawing/2014/main" id="{D939B160-2B10-8C01-F3BC-A9A42741B72B}"/>
              </a:ext>
            </a:extLst>
          </p:cNvPr>
          <p:cNvPicPr>
            <a:picLocks noChangeAspect="1"/>
          </p:cNvPicPr>
          <p:nvPr/>
        </p:nvPicPr>
        <p:blipFill rotWithShape="1">
          <a:blip r:embed="rId3"/>
          <a:srcRect l="5128" r="4094"/>
          <a:stretch/>
        </p:blipFill>
        <p:spPr>
          <a:xfrm>
            <a:off x="5381625" y="1730159"/>
            <a:ext cx="3590925" cy="1994059"/>
          </a:xfrm>
          <a:prstGeom prst="rect">
            <a:avLst/>
          </a:prstGeom>
        </p:spPr>
      </p:pic>
    </p:spTree>
    <p:extLst>
      <p:ext uri="{BB962C8B-B14F-4D97-AF65-F5344CB8AC3E}">
        <p14:creationId xmlns:p14="http://schemas.microsoft.com/office/powerpoint/2010/main" val="2051394111"/>
      </p:ext>
    </p:extLst>
  </p:cSld>
  <p:clrMapOvr>
    <a:masterClrMapping/>
  </p:clrMapOvr>
  <mc:AlternateContent xmlns:mc="http://schemas.openxmlformats.org/markup-compatibility/2006" xmlns:p14="http://schemas.microsoft.com/office/powerpoint/2010/main">
    <mc:Choice Requires="p14">
      <p:transition spd="slow" p14:dur="2000" advTm="38281"/>
    </mc:Choice>
    <mc:Fallback xmlns="">
      <p:transition spd="slow" advTm="3828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6E009-CB3C-4F9E-BBE4-3042A4E31748}"/>
              </a:ext>
            </a:extLst>
          </p:cNvPr>
          <p:cNvSpPr>
            <a:spLocks noGrp="1"/>
          </p:cNvSpPr>
          <p:nvPr>
            <p:ph type="title"/>
          </p:nvPr>
        </p:nvSpPr>
        <p:spPr>
          <a:xfrm>
            <a:off x="1354322" y="375047"/>
            <a:ext cx="7886700" cy="994172"/>
          </a:xfrm>
        </p:spPr>
        <p:txBody>
          <a:bodyPr>
            <a:normAutofit fontScale="90000"/>
          </a:bodyPr>
          <a:lstStyle/>
          <a:p>
            <a:r>
              <a:rPr lang="en-US" altLang="zh-CN" b="1" dirty="0"/>
              <a:t>Estimated raw materials consumption</a:t>
            </a:r>
            <a:endParaRPr lang="zh-CN" altLang="en-US" b="1" dirty="0"/>
          </a:p>
        </p:txBody>
      </p:sp>
      <p:sp>
        <p:nvSpPr>
          <p:cNvPr id="3" name="内容占位符 2">
            <a:extLst>
              <a:ext uri="{FF2B5EF4-FFF2-40B4-BE49-F238E27FC236}">
                <a16:creationId xmlns:a16="http://schemas.microsoft.com/office/drawing/2014/main" id="{ED27B2B7-F304-3056-203A-FA1CBAFA5E5E}"/>
              </a:ext>
            </a:extLst>
          </p:cNvPr>
          <p:cNvSpPr>
            <a:spLocks noGrp="1"/>
          </p:cNvSpPr>
          <p:nvPr>
            <p:ph idx="1"/>
          </p:nvPr>
        </p:nvSpPr>
        <p:spPr>
          <a:xfrm>
            <a:off x="628651" y="1369219"/>
            <a:ext cx="3171825" cy="3263504"/>
          </a:xfrm>
        </p:spPr>
        <p:txBody>
          <a:bodyPr>
            <a:normAutofit/>
          </a:bodyPr>
          <a:lstStyle/>
          <a:p>
            <a:r>
              <a:rPr lang="en-US" altLang="zh-CN" dirty="0"/>
              <a:t>Material consumption inference using </a:t>
            </a:r>
            <a:r>
              <a:rPr lang="en-US" altLang="zh-CN" b="1" dirty="0"/>
              <a:t>Triple Exponential Smoothing</a:t>
            </a:r>
            <a:r>
              <a:rPr lang="en-US" altLang="zh-CN" dirty="0"/>
              <a:t> algorithm</a:t>
            </a:r>
          </a:p>
          <a:p>
            <a:endParaRPr lang="en-US" altLang="zh-CN" dirty="0"/>
          </a:p>
          <a:p>
            <a:r>
              <a:rPr lang="en-US" altLang="zh-CN" dirty="0"/>
              <a:t>Ensure that raw material supply matches production demand</a:t>
            </a:r>
            <a:endParaRPr lang="zh-CN" altLang="en-US" dirty="0"/>
          </a:p>
        </p:txBody>
      </p:sp>
      <p:sp>
        <p:nvSpPr>
          <p:cNvPr id="4" name="文本框 3">
            <a:extLst>
              <a:ext uri="{FF2B5EF4-FFF2-40B4-BE49-F238E27FC236}">
                <a16:creationId xmlns:a16="http://schemas.microsoft.com/office/drawing/2014/main" id="{88E2F356-CC65-6B7E-1296-8C0B305B72D5}"/>
              </a:ext>
            </a:extLst>
          </p:cNvPr>
          <p:cNvSpPr txBox="1"/>
          <p:nvPr/>
        </p:nvSpPr>
        <p:spPr>
          <a:xfrm>
            <a:off x="231169" y="215757"/>
            <a:ext cx="1394717" cy="300082"/>
          </a:xfrm>
          <a:prstGeom prst="rect">
            <a:avLst/>
          </a:prstGeom>
          <a:noFill/>
        </p:spPr>
        <p:txBody>
          <a:bodyPr wrap="square" rtlCol="0">
            <a:spAutoFit/>
          </a:bodyPr>
          <a:lstStyle/>
          <a:p>
            <a:r>
              <a:rPr lang="en-US" altLang="zh-CN" sz="1350" b="1" dirty="0">
                <a:solidFill>
                  <a:srgbClr val="C00000"/>
                </a:solidFill>
              </a:rPr>
              <a:t>Deliverable</a:t>
            </a:r>
            <a:endParaRPr lang="zh-CN" altLang="en-US" sz="1350" b="1" dirty="0">
              <a:solidFill>
                <a:srgbClr val="C00000"/>
              </a:solidFill>
            </a:endParaRPr>
          </a:p>
        </p:txBody>
      </p:sp>
      <p:pic>
        <p:nvPicPr>
          <p:cNvPr id="9" name="图片 8">
            <a:extLst>
              <a:ext uri="{FF2B5EF4-FFF2-40B4-BE49-F238E27FC236}">
                <a16:creationId xmlns:a16="http://schemas.microsoft.com/office/drawing/2014/main" id="{7044DD22-0D24-823B-CEDD-ECBABE2334E8}"/>
              </a:ext>
            </a:extLst>
          </p:cNvPr>
          <p:cNvPicPr>
            <a:picLocks noChangeAspect="1"/>
          </p:cNvPicPr>
          <p:nvPr/>
        </p:nvPicPr>
        <p:blipFill>
          <a:blip r:embed="rId2"/>
          <a:stretch>
            <a:fillRect/>
          </a:stretch>
        </p:blipFill>
        <p:spPr>
          <a:xfrm>
            <a:off x="3928509" y="1707166"/>
            <a:ext cx="5215492" cy="3306620"/>
          </a:xfrm>
          <a:prstGeom prst="rect">
            <a:avLst/>
          </a:prstGeom>
        </p:spPr>
      </p:pic>
      <p:sp>
        <p:nvSpPr>
          <p:cNvPr id="10" name="矩形 9">
            <a:extLst>
              <a:ext uri="{FF2B5EF4-FFF2-40B4-BE49-F238E27FC236}">
                <a16:creationId xmlns:a16="http://schemas.microsoft.com/office/drawing/2014/main" id="{B3A7DDFB-4B18-C8B3-C4DF-FFC108773B62}"/>
              </a:ext>
            </a:extLst>
          </p:cNvPr>
          <p:cNvSpPr/>
          <p:nvPr/>
        </p:nvSpPr>
        <p:spPr>
          <a:xfrm rot="20404957">
            <a:off x="231947" y="437293"/>
            <a:ext cx="1635705" cy="392415"/>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100" b="1" dirty="0">
                <a:ln w="22225">
                  <a:solidFill>
                    <a:schemeClr val="accent2"/>
                  </a:solidFill>
                  <a:prstDash val="solid"/>
                </a:ln>
                <a:solidFill>
                  <a:schemeClr val="accent2">
                    <a:lumMod val="40000"/>
                    <a:lumOff val="60000"/>
                  </a:schemeClr>
                </a:solidFill>
              </a:rPr>
              <a:t>Algorithm 3</a:t>
            </a:r>
            <a:endParaRPr lang="zh-CN" altLang="en-US" sz="21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607240534"/>
      </p:ext>
    </p:extLst>
  </p:cSld>
  <p:clrMapOvr>
    <a:masterClrMapping/>
  </p:clrMapOvr>
  <mc:AlternateContent xmlns:mc="http://schemas.openxmlformats.org/markup-compatibility/2006" xmlns:p14="http://schemas.microsoft.com/office/powerpoint/2010/main">
    <mc:Choice Requires="p14">
      <p:transition spd="slow" p14:dur="2000" advTm="44582"/>
    </mc:Choice>
    <mc:Fallback xmlns="">
      <p:transition spd="slow" advTm="445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59A09-55D2-1066-6F63-BC8B620F4BEE}"/>
              </a:ext>
            </a:extLst>
          </p:cNvPr>
          <p:cNvSpPr>
            <a:spLocks noGrp="1"/>
          </p:cNvSpPr>
          <p:nvPr>
            <p:ph type="ctrTitle"/>
          </p:nvPr>
        </p:nvSpPr>
        <p:spPr/>
        <p:txBody>
          <a:bodyPr/>
          <a:lstStyle/>
          <a:p>
            <a:r>
              <a:rPr lang="en-US" altLang="zh-CN" b="1" dirty="0"/>
              <a:t>Backend </a:t>
            </a:r>
            <a:endParaRPr lang="zh-CN" altLang="en-US" b="1" dirty="0"/>
          </a:p>
        </p:txBody>
      </p:sp>
      <p:sp>
        <p:nvSpPr>
          <p:cNvPr id="3" name="副标题 2">
            <a:extLst>
              <a:ext uri="{FF2B5EF4-FFF2-40B4-BE49-F238E27FC236}">
                <a16:creationId xmlns:a16="http://schemas.microsoft.com/office/drawing/2014/main" id="{E4E4E7F4-8449-962C-2682-1968B1E0A270}"/>
              </a:ext>
            </a:extLst>
          </p:cNvPr>
          <p:cNvSpPr>
            <a:spLocks noGrp="1"/>
          </p:cNvSpPr>
          <p:nvPr>
            <p:ph type="subTitle" idx="1"/>
          </p:nvPr>
        </p:nvSpPr>
        <p:spPr/>
        <p:txBody>
          <a:bodyPr/>
          <a:lstStyle/>
          <a:p>
            <a:r>
              <a:rPr lang="en-US" altLang="zh-CN" dirty="0"/>
              <a:t>Li </a:t>
            </a:r>
            <a:r>
              <a:rPr lang="en-US" altLang="zh-CN" dirty="0" err="1"/>
              <a:t>JiaXinG</a:t>
            </a:r>
            <a:endParaRPr lang="zh-CN" altLang="en-US" dirty="0"/>
          </a:p>
        </p:txBody>
      </p:sp>
    </p:spTree>
    <p:extLst>
      <p:ext uri="{BB962C8B-B14F-4D97-AF65-F5344CB8AC3E}">
        <p14:creationId xmlns:p14="http://schemas.microsoft.com/office/powerpoint/2010/main" val="4042369223"/>
      </p:ext>
    </p:extLst>
  </p:cSld>
  <p:clrMapOvr>
    <a:masterClrMapping/>
  </p:clrMapOvr>
  <mc:AlternateContent xmlns:mc="http://schemas.openxmlformats.org/markup-compatibility/2006" xmlns:p14="http://schemas.microsoft.com/office/powerpoint/2010/main">
    <mc:Choice Requires="p14">
      <p:transition spd="slow" p14:dur="2000" advTm="11071"/>
    </mc:Choice>
    <mc:Fallback xmlns="">
      <p:transition spd="slow" advTm="1107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03"/>
            <a:ext cx="8219256" cy="1028700"/>
          </a:xfrm>
        </p:spPr>
        <p:txBody>
          <a:bodyPr>
            <a:noAutofit/>
          </a:bodyPr>
          <a:lstStyle/>
          <a:p>
            <a:r>
              <a:rPr lang="en-US" dirty="0"/>
              <a:t>technologies, software </a:t>
            </a:r>
          </a:p>
        </p:txBody>
      </p:sp>
      <p:sp>
        <p:nvSpPr>
          <p:cNvPr id="3" name="Content Placeholder 2"/>
          <p:cNvSpPr>
            <a:spLocks noGrp="1"/>
          </p:cNvSpPr>
          <p:nvPr>
            <p:ph idx="1"/>
          </p:nvPr>
        </p:nvSpPr>
        <p:spPr>
          <a:xfrm>
            <a:off x="107504" y="1143244"/>
            <a:ext cx="6048672" cy="3456384"/>
          </a:xfrm>
        </p:spPr>
        <p:txBody>
          <a:bodyPr>
            <a:normAutofit/>
          </a:bodyPr>
          <a:lstStyle/>
          <a:p>
            <a:r>
              <a:rPr lang="en-US" i="1" dirty="0"/>
              <a:t>Technology/software</a:t>
            </a:r>
          </a:p>
          <a:p>
            <a:pPr marL="342900" indent="-342900">
              <a:buFont typeface="Arial"/>
              <a:buChar char="•"/>
            </a:pPr>
            <a:r>
              <a:rPr lang="en-US" altLang="zh-CN" dirty="0">
                <a:effectLst/>
                <a:latin typeface="Segoe UI Web (West European)"/>
              </a:rPr>
              <a:t>Tech</a:t>
            </a:r>
            <a:r>
              <a:rPr lang="en-US" altLang="zh-CN" dirty="0">
                <a:effectLst/>
                <a:highlight>
                  <a:srgbClr val="FDFDFD"/>
                </a:highlight>
                <a:latin typeface="Segoe UI Web (West European)"/>
              </a:rPr>
              <a:t> stack</a:t>
            </a:r>
          </a:p>
          <a:p>
            <a:pPr marL="800100" lvl="1" indent="-342900">
              <a:buFont typeface="Arial"/>
              <a:buChar char="•"/>
            </a:pPr>
            <a:r>
              <a:rPr lang="en-US" altLang="zh-CN" b="0" dirty="0"/>
              <a:t>Java1.8 + </a:t>
            </a:r>
            <a:r>
              <a:rPr lang="en-US" altLang="zh-CN" dirty="0"/>
              <a:t>Spring Boot + Mybatis </a:t>
            </a:r>
            <a:r>
              <a:rPr lang="zh-CN" altLang="en-US" dirty="0"/>
              <a:t>（</a:t>
            </a:r>
            <a:r>
              <a:rPr lang="en-US" altLang="zh-CN" dirty="0"/>
              <a:t>SM</a:t>
            </a:r>
            <a:r>
              <a:rPr lang="zh-CN" altLang="en-US" dirty="0"/>
              <a:t>）</a:t>
            </a:r>
            <a:endParaRPr lang="en-US" altLang="zh-CN" dirty="0"/>
          </a:p>
          <a:p>
            <a:pPr marL="800100" lvl="1" indent="-342900">
              <a:buFont typeface="Arial"/>
              <a:buChar char="•"/>
            </a:pPr>
            <a:r>
              <a:rPr lang="en-US" altLang="zh-CN" b="0" dirty="0"/>
              <a:t>MQTT</a:t>
            </a:r>
          </a:p>
          <a:p>
            <a:pPr marL="800100" lvl="1" indent="-342900">
              <a:buFont typeface="Arial"/>
              <a:buChar char="•"/>
            </a:pPr>
            <a:r>
              <a:rPr lang="en-US" altLang="zh-CN" b="0" dirty="0"/>
              <a:t>W</a:t>
            </a:r>
            <a:r>
              <a:rPr lang="en-US" altLang="zh-CN" dirty="0"/>
              <a:t>ebSocket</a:t>
            </a:r>
          </a:p>
          <a:p>
            <a:pPr marL="800100" lvl="1" indent="-342900">
              <a:buFont typeface="Arial"/>
              <a:buChar char="•"/>
            </a:pPr>
            <a:r>
              <a:rPr lang="en-US" altLang="zh-CN" b="0" dirty="0"/>
              <a:t>SQL</a:t>
            </a:r>
          </a:p>
          <a:p>
            <a:pPr marL="800100" lvl="1" indent="-342900">
              <a:buFont typeface="Arial"/>
              <a:buChar char="•"/>
            </a:pPr>
            <a:r>
              <a:rPr lang="en-US" altLang="zh-CN" dirty="0"/>
              <a:t>Maven</a:t>
            </a:r>
          </a:p>
          <a:p>
            <a:pPr marL="800100" lvl="1" indent="-342900">
              <a:buFont typeface="Arial"/>
              <a:buChar char="•"/>
            </a:pPr>
            <a:r>
              <a:rPr lang="en-US" altLang="zh-CN" dirty="0"/>
              <a:t>Git</a:t>
            </a:r>
          </a:p>
          <a:p>
            <a:pPr lvl="1" indent="0">
              <a:buNone/>
            </a:pPr>
            <a:endParaRPr lang="en-US" altLang="zh-CN" b="0" dirty="0"/>
          </a:p>
        </p:txBody>
      </p:sp>
      <p:sp>
        <p:nvSpPr>
          <p:cNvPr id="5" name="文本框 4">
            <a:extLst>
              <a:ext uri="{FF2B5EF4-FFF2-40B4-BE49-F238E27FC236}">
                <a16:creationId xmlns:a16="http://schemas.microsoft.com/office/drawing/2014/main" id="{5A1FE219-0800-7AA4-E079-AD017C331979}"/>
              </a:ext>
            </a:extLst>
          </p:cNvPr>
          <p:cNvSpPr txBox="1"/>
          <p:nvPr/>
        </p:nvSpPr>
        <p:spPr>
          <a:xfrm>
            <a:off x="2980458" y="2698625"/>
            <a:ext cx="2107681" cy="1631216"/>
          </a:xfrm>
          <a:prstGeom prst="rect">
            <a:avLst/>
          </a:prstGeom>
          <a:noFill/>
        </p:spPr>
        <p:txBody>
          <a:bodyPr wrap="square">
            <a:spAutoFit/>
          </a:bodyPr>
          <a:lstStyle/>
          <a:p>
            <a:pPr marL="342900" indent="-342900">
              <a:buFont typeface="Arial"/>
              <a:buChar char="•"/>
            </a:pPr>
            <a:r>
              <a:rPr lang="en-US" altLang="zh-CN" sz="2000" b="1" dirty="0">
                <a:highlight>
                  <a:srgbClr val="FDFDFD"/>
                </a:highlight>
                <a:latin typeface="Segoe UI Web (West European)"/>
              </a:rPr>
              <a:t>Software</a:t>
            </a:r>
            <a:r>
              <a:rPr lang="en-US" altLang="zh-CN" b="1" dirty="0"/>
              <a:t> </a:t>
            </a:r>
          </a:p>
          <a:p>
            <a:pPr marL="800100" lvl="1" indent="-342900">
              <a:buClr>
                <a:schemeClr val="tx2"/>
              </a:buClr>
              <a:buFont typeface="Arial"/>
              <a:buChar char="•"/>
            </a:pPr>
            <a:r>
              <a:rPr lang="en-US" altLang="zh-CN" sz="2000" dirty="0"/>
              <a:t>IDEA</a:t>
            </a:r>
            <a:endParaRPr lang="en-US" altLang="zh-CN" sz="2000" b="0" dirty="0"/>
          </a:p>
          <a:p>
            <a:pPr marL="800100" lvl="1" indent="-342900">
              <a:buClr>
                <a:schemeClr val="tx2"/>
              </a:buClr>
              <a:buFont typeface="Arial"/>
              <a:buChar char="•"/>
            </a:pPr>
            <a:r>
              <a:rPr lang="en-US" altLang="zh-CN" sz="2000" dirty="0"/>
              <a:t>Apifox</a:t>
            </a:r>
          </a:p>
          <a:p>
            <a:pPr marL="800100" lvl="1" indent="-342900">
              <a:buClr>
                <a:schemeClr val="tx2"/>
              </a:buClr>
              <a:buFont typeface="Arial"/>
              <a:buChar char="•"/>
            </a:pPr>
            <a:r>
              <a:rPr lang="en-US" altLang="zh-CN" sz="2000" dirty="0"/>
              <a:t>MySQL</a:t>
            </a:r>
          </a:p>
          <a:p>
            <a:pPr marL="800100" lvl="1" indent="-342900">
              <a:buClr>
                <a:schemeClr val="tx2"/>
              </a:buClr>
              <a:buFont typeface="Arial"/>
              <a:buChar char="•"/>
            </a:pPr>
            <a:r>
              <a:rPr lang="en-US" altLang="zh-CN" sz="2000" dirty="0"/>
              <a:t>GitHub</a:t>
            </a:r>
          </a:p>
        </p:txBody>
      </p:sp>
      <p:pic>
        <p:nvPicPr>
          <p:cNvPr id="7" name="图片 6">
            <a:extLst>
              <a:ext uri="{FF2B5EF4-FFF2-40B4-BE49-F238E27FC236}">
                <a16:creationId xmlns:a16="http://schemas.microsoft.com/office/drawing/2014/main" id="{B1D5DECF-910A-E442-148A-2024359A66ED}"/>
              </a:ext>
            </a:extLst>
          </p:cNvPr>
          <p:cNvPicPr>
            <a:picLocks noChangeAspect="1"/>
          </p:cNvPicPr>
          <p:nvPr/>
        </p:nvPicPr>
        <p:blipFill>
          <a:blip r:embed="rId2"/>
          <a:stretch>
            <a:fillRect/>
          </a:stretch>
        </p:blipFill>
        <p:spPr>
          <a:xfrm>
            <a:off x="3923928" y="1753799"/>
            <a:ext cx="461352" cy="329318"/>
          </a:xfrm>
          <a:prstGeom prst="rect">
            <a:avLst/>
          </a:prstGeom>
        </p:spPr>
      </p:pic>
      <p:pic>
        <p:nvPicPr>
          <p:cNvPr id="9" name="图片 8">
            <a:extLst>
              <a:ext uri="{FF2B5EF4-FFF2-40B4-BE49-F238E27FC236}">
                <a16:creationId xmlns:a16="http://schemas.microsoft.com/office/drawing/2014/main" id="{0D496932-BE24-D9F0-9964-E344B8FF5657}"/>
              </a:ext>
            </a:extLst>
          </p:cNvPr>
          <p:cNvPicPr>
            <a:picLocks noChangeAspect="1"/>
          </p:cNvPicPr>
          <p:nvPr/>
        </p:nvPicPr>
        <p:blipFill>
          <a:blip r:embed="rId3"/>
          <a:stretch>
            <a:fillRect/>
          </a:stretch>
        </p:blipFill>
        <p:spPr>
          <a:xfrm>
            <a:off x="1801486" y="1709237"/>
            <a:ext cx="383736" cy="386999"/>
          </a:xfrm>
          <a:prstGeom prst="rect">
            <a:avLst/>
          </a:prstGeom>
        </p:spPr>
      </p:pic>
      <p:pic>
        <p:nvPicPr>
          <p:cNvPr id="13" name="图片 12">
            <a:extLst>
              <a:ext uri="{FF2B5EF4-FFF2-40B4-BE49-F238E27FC236}">
                <a16:creationId xmlns:a16="http://schemas.microsoft.com/office/drawing/2014/main" id="{435421EB-5DB2-1232-05B5-B3A096BB4896}"/>
              </a:ext>
            </a:extLst>
          </p:cNvPr>
          <p:cNvPicPr>
            <a:picLocks noChangeAspect="1"/>
          </p:cNvPicPr>
          <p:nvPr/>
        </p:nvPicPr>
        <p:blipFill>
          <a:blip r:embed="rId4"/>
          <a:stretch>
            <a:fillRect/>
          </a:stretch>
        </p:blipFill>
        <p:spPr>
          <a:xfrm>
            <a:off x="2680343" y="1767441"/>
            <a:ext cx="320994" cy="315676"/>
          </a:xfrm>
          <a:prstGeom prst="rect">
            <a:avLst/>
          </a:prstGeom>
        </p:spPr>
      </p:pic>
      <p:sp>
        <p:nvSpPr>
          <p:cNvPr id="14" name="文本框 13">
            <a:extLst>
              <a:ext uri="{FF2B5EF4-FFF2-40B4-BE49-F238E27FC236}">
                <a16:creationId xmlns:a16="http://schemas.microsoft.com/office/drawing/2014/main" id="{C5E304E1-AED8-A1AD-A3A1-F5C3FD1DE710}"/>
              </a:ext>
            </a:extLst>
          </p:cNvPr>
          <p:cNvSpPr txBox="1"/>
          <p:nvPr/>
        </p:nvSpPr>
        <p:spPr>
          <a:xfrm>
            <a:off x="5553224" y="1143244"/>
            <a:ext cx="3123231" cy="4062651"/>
          </a:xfrm>
          <a:prstGeom prst="rect">
            <a:avLst/>
          </a:prstGeom>
          <a:noFill/>
        </p:spPr>
        <p:txBody>
          <a:bodyPr wrap="square">
            <a:spAutoFit/>
          </a:bodyPr>
          <a:lstStyle/>
          <a:p>
            <a:pPr marL="342900" indent="-342900">
              <a:buFont typeface="Arial"/>
              <a:buChar char="•"/>
            </a:pPr>
            <a:r>
              <a:rPr lang="en-US" altLang="zh-CN" b="1" dirty="0"/>
              <a:t> Subject basis</a:t>
            </a:r>
          </a:p>
          <a:p>
            <a:pPr marL="800100" lvl="1" indent="-342900">
              <a:buClr>
                <a:schemeClr val="tx2"/>
              </a:buClr>
              <a:buFont typeface="Arial"/>
              <a:buChar char="•"/>
            </a:pPr>
            <a:r>
              <a:rPr lang="en-US" altLang="zh-CN" sz="2000" dirty="0">
                <a:effectLst/>
                <a:latin typeface="Segoe UI Web (West European)"/>
              </a:rPr>
              <a:t>data structure</a:t>
            </a:r>
          </a:p>
          <a:p>
            <a:pPr marL="800100" lvl="1" indent="-342900">
              <a:buClr>
                <a:schemeClr val="tx2"/>
              </a:buClr>
              <a:buFont typeface="Arial"/>
              <a:buChar char="•"/>
            </a:pPr>
            <a:endParaRPr lang="en-US" altLang="zh-CN" sz="2000" dirty="0">
              <a:effectLst/>
              <a:latin typeface="Segoe UI Web (West European)"/>
            </a:endParaRPr>
          </a:p>
          <a:p>
            <a:pPr marL="800100" lvl="1" indent="-342900">
              <a:buClr>
                <a:schemeClr val="tx2"/>
              </a:buClr>
              <a:buFont typeface="Arial"/>
              <a:buChar char="•"/>
            </a:pPr>
            <a:r>
              <a:rPr lang="en-US" altLang="zh-CN" sz="2000" dirty="0">
                <a:highlight>
                  <a:srgbClr val="FDFDFD"/>
                </a:highlight>
                <a:latin typeface="Segoe UI Web (West European)"/>
              </a:rPr>
              <a:t>n</a:t>
            </a:r>
            <a:r>
              <a:rPr lang="en-US" altLang="zh-CN" sz="2000" dirty="0">
                <a:effectLst/>
                <a:highlight>
                  <a:srgbClr val="FDFDFD"/>
                </a:highlight>
                <a:latin typeface="Segoe UI Web (West European)"/>
              </a:rPr>
              <a:t>etwork</a:t>
            </a:r>
          </a:p>
          <a:p>
            <a:pPr marL="800100" lvl="1" indent="-342900">
              <a:buClr>
                <a:schemeClr val="tx2"/>
              </a:buClr>
              <a:buFont typeface="Arial"/>
              <a:buChar char="•"/>
            </a:pPr>
            <a:endParaRPr lang="en-US" altLang="zh-CN" sz="2000" dirty="0"/>
          </a:p>
          <a:p>
            <a:pPr marL="800100" lvl="1" indent="-342900">
              <a:buClr>
                <a:schemeClr val="tx2"/>
              </a:buClr>
              <a:buFont typeface="Arial"/>
              <a:buChar char="•"/>
            </a:pPr>
            <a:r>
              <a:rPr lang="en-US" altLang="zh-CN" sz="2000" dirty="0">
                <a:effectLst/>
                <a:highlight>
                  <a:srgbClr val="FDFDFD"/>
                </a:highlight>
                <a:latin typeface="Segoe UI Web (West European)"/>
              </a:rPr>
              <a:t>operating system</a:t>
            </a:r>
          </a:p>
          <a:p>
            <a:pPr marL="800100" lvl="1" indent="-342900">
              <a:buClr>
                <a:schemeClr val="tx2"/>
              </a:buClr>
              <a:buFont typeface="Arial"/>
              <a:buChar char="•"/>
            </a:pPr>
            <a:endParaRPr lang="en-US" altLang="zh-CN" sz="2000" dirty="0">
              <a:effectLst/>
              <a:highlight>
                <a:srgbClr val="FDFDFD"/>
              </a:highlight>
              <a:latin typeface="Segoe UI Web (West European)"/>
            </a:endParaRPr>
          </a:p>
          <a:p>
            <a:pPr marL="800100" lvl="1" indent="-342900">
              <a:buClr>
                <a:schemeClr val="tx2"/>
              </a:buClr>
              <a:buFont typeface="Arial"/>
              <a:buChar char="•"/>
            </a:pPr>
            <a:r>
              <a:rPr lang="en-US" altLang="zh-CN" sz="2000" dirty="0">
                <a:effectLst/>
                <a:highlight>
                  <a:srgbClr val="FDFDFD"/>
                </a:highlight>
                <a:latin typeface="Segoe UI Web (West European)"/>
              </a:rPr>
              <a:t>New tech in SE</a:t>
            </a:r>
          </a:p>
          <a:p>
            <a:pPr marL="800100" lvl="1" indent="-342900">
              <a:buClr>
                <a:schemeClr val="tx2"/>
              </a:buClr>
              <a:buFont typeface="Arial"/>
              <a:buChar char="•"/>
            </a:pPr>
            <a:endParaRPr lang="en-US" altLang="zh-CN" sz="2000" dirty="0">
              <a:effectLst/>
              <a:highlight>
                <a:srgbClr val="FDFDFD"/>
              </a:highlight>
              <a:latin typeface="Segoe UI Web (West European)"/>
            </a:endParaRPr>
          </a:p>
          <a:p>
            <a:pPr marL="800100" lvl="1" indent="-342900">
              <a:buClr>
                <a:schemeClr val="tx2"/>
              </a:buClr>
              <a:buFont typeface="Arial"/>
              <a:buChar char="•"/>
            </a:pPr>
            <a:r>
              <a:rPr lang="en-US" altLang="zh-CN" sz="2000" dirty="0">
                <a:effectLst/>
                <a:highlight>
                  <a:srgbClr val="FDFDFD"/>
                </a:highlight>
                <a:latin typeface="Segoe UI Web (West European)"/>
              </a:rPr>
              <a:t>Enterprise-grade development framework</a:t>
            </a:r>
          </a:p>
          <a:p>
            <a:pPr marL="800100" lvl="1" indent="-342900">
              <a:buClr>
                <a:schemeClr val="tx2"/>
              </a:buClr>
              <a:buFont typeface="Arial"/>
              <a:buChar char="•"/>
            </a:pPr>
            <a:endParaRPr lang="en-US" altLang="zh-CN" sz="2000" dirty="0"/>
          </a:p>
        </p:txBody>
      </p:sp>
    </p:spTree>
    <p:extLst>
      <p:ext uri="{BB962C8B-B14F-4D97-AF65-F5344CB8AC3E}">
        <p14:creationId xmlns:p14="http://schemas.microsoft.com/office/powerpoint/2010/main" val="2234320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539"/>
            <a:ext cx="7355160" cy="1028700"/>
          </a:xfrm>
        </p:spPr>
        <p:txBody>
          <a:bodyPr>
            <a:normAutofit/>
          </a:bodyPr>
          <a:lstStyle/>
          <a:p>
            <a:r>
              <a:rPr lang="en-US" dirty="0"/>
              <a:t>Project Overview</a:t>
            </a:r>
          </a:p>
        </p:txBody>
      </p:sp>
      <p:sp>
        <p:nvSpPr>
          <p:cNvPr id="3" name="Content Placeholder 2"/>
          <p:cNvSpPr>
            <a:spLocks noGrp="1"/>
          </p:cNvSpPr>
          <p:nvPr>
            <p:ph idx="1"/>
          </p:nvPr>
        </p:nvSpPr>
        <p:spPr>
          <a:xfrm>
            <a:off x="470932" y="1491630"/>
            <a:ext cx="7917492" cy="3280172"/>
          </a:xfrm>
        </p:spPr>
        <p:txBody>
          <a:bodyPr/>
          <a:lstStyle/>
          <a:p>
            <a:pPr lvl="1" indent="0">
              <a:buNone/>
            </a:pPr>
            <a:r>
              <a:rPr lang="en-US" dirty="0"/>
              <a:t>The main objective is to solve three main problems: </a:t>
            </a:r>
          </a:p>
          <a:p>
            <a:pPr marL="914400" lvl="1" indent="-457200">
              <a:buAutoNum type="arabicPeriod"/>
            </a:pPr>
            <a:r>
              <a:rPr lang="en-US" dirty="0"/>
              <a:t>information is not synchronized</a:t>
            </a:r>
          </a:p>
          <a:p>
            <a:pPr marL="914400" lvl="1" indent="-457200">
              <a:buAutoNum type="arabicPeriod"/>
            </a:pPr>
            <a:r>
              <a:rPr lang="en-US" dirty="0"/>
              <a:t>information processing is not timely </a:t>
            </a:r>
          </a:p>
          <a:p>
            <a:pPr marL="914400" lvl="1" indent="-457200">
              <a:buAutoNum type="arabicPeriod"/>
            </a:pPr>
            <a:r>
              <a:rPr lang="en-US" dirty="0"/>
              <a:t>decision-making relies on experience rather than data</a:t>
            </a:r>
          </a:p>
        </p:txBody>
      </p:sp>
    </p:spTree>
    <p:extLst>
      <p:ext uri="{BB962C8B-B14F-4D97-AF65-F5344CB8AC3E}">
        <p14:creationId xmlns:p14="http://schemas.microsoft.com/office/powerpoint/2010/main" val="2166973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539"/>
            <a:ext cx="8219256" cy="1028700"/>
          </a:xfrm>
        </p:spPr>
        <p:txBody>
          <a:bodyPr>
            <a:normAutofit/>
          </a:bodyPr>
          <a:lstStyle/>
          <a:p>
            <a:r>
              <a:rPr lang="en-US" dirty="0"/>
              <a:t>Deliverables</a:t>
            </a:r>
          </a:p>
        </p:txBody>
      </p:sp>
      <p:sp>
        <p:nvSpPr>
          <p:cNvPr id="3" name="Content Placeholder 2"/>
          <p:cNvSpPr>
            <a:spLocks noGrp="1"/>
          </p:cNvSpPr>
          <p:nvPr>
            <p:ph idx="1"/>
          </p:nvPr>
        </p:nvSpPr>
        <p:spPr>
          <a:xfrm>
            <a:off x="457200" y="1419622"/>
            <a:ext cx="8219256" cy="3280172"/>
          </a:xfrm>
        </p:spPr>
        <p:txBody>
          <a:bodyPr>
            <a:normAutofit/>
          </a:bodyPr>
          <a:lstStyle/>
          <a:p>
            <a:pPr marL="342900" indent="-342900">
              <a:buFont typeface="Arial"/>
              <a:buChar char="•"/>
            </a:pPr>
            <a:r>
              <a:rPr lang="en-US" dirty="0"/>
              <a:t>Specific contributions</a:t>
            </a:r>
          </a:p>
          <a:p>
            <a:pPr marL="800100" lvl="1" indent="-342900">
              <a:buFont typeface="Arial"/>
              <a:buChar char="•"/>
            </a:pPr>
            <a:r>
              <a:rPr lang="en-US" altLang="zh-CN" dirty="0">
                <a:effectLst/>
                <a:highlight>
                  <a:srgbClr val="FDFDFD"/>
                </a:highlight>
                <a:latin typeface="Segoe UI Web (West European)"/>
              </a:rPr>
              <a:t>Database design</a:t>
            </a:r>
            <a:endParaRPr lang="en-US" altLang="zh-CN" dirty="0">
              <a:latin typeface="Segoe UI Web (West European)"/>
            </a:endParaRPr>
          </a:p>
          <a:p>
            <a:pPr marL="800100" lvl="1" indent="-342900">
              <a:buFont typeface="Arial"/>
              <a:buChar char="•"/>
            </a:pPr>
            <a:r>
              <a:rPr lang="en-US" altLang="zh-CN" dirty="0">
                <a:effectLst/>
                <a:latin typeface="Segoe UI Web (West European)"/>
              </a:rPr>
              <a:t>Order management module</a:t>
            </a:r>
          </a:p>
          <a:p>
            <a:pPr marL="800100" lvl="1" indent="-342900">
              <a:buFont typeface="Arial"/>
              <a:buChar char="•"/>
            </a:pPr>
            <a:r>
              <a:rPr lang="en-US" altLang="zh-CN" dirty="0">
                <a:latin typeface="Segoe UI Web (West European)"/>
              </a:rPr>
              <a:t>U</a:t>
            </a:r>
            <a:r>
              <a:rPr lang="en-US" altLang="zh-CN" dirty="0">
                <a:effectLst/>
                <a:latin typeface="Segoe UI Web (West European)"/>
              </a:rPr>
              <a:t>ser module</a:t>
            </a:r>
            <a:endParaRPr lang="en-US" altLang="zh-CN" dirty="0">
              <a:latin typeface="Segoe UI Web (West European)"/>
            </a:endParaRPr>
          </a:p>
          <a:p>
            <a:pPr marL="800100" lvl="1" indent="-342900">
              <a:buFont typeface="Arial"/>
              <a:buChar char="•"/>
            </a:pPr>
            <a:r>
              <a:rPr lang="en-US" altLang="zh-CN" dirty="0">
                <a:effectLst/>
                <a:latin typeface="Segoe UI Web (West European)"/>
              </a:rPr>
              <a:t>Data dashboard module</a:t>
            </a:r>
          </a:p>
          <a:p>
            <a:pPr marL="800100" lvl="1" indent="-342900">
              <a:buFont typeface="Arial"/>
              <a:buChar char="•"/>
            </a:pPr>
            <a:r>
              <a:rPr lang="en-US" altLang="zh-CN" dirty="0">
                <a:effectLst/>
                <a:latin typeface="Segoe UI Web (West European)"/>
              </a:rPr>
              <a:t>Scheduling and forecasting algorithms</a:t>
            </a:r>
          </a:p>
          <a:p>
            <a:pPr marL="800100" lvl="1" indent="-342900">
              <a:buFont typeface="Arial"/>
              <a:buChar char="•"/>
            </a:pPr>
            <a:endParaRPr lang="en-US" b="0" dirty="0"/>
          </a:p>
          <a:p>
            <a:pPr marL="342900" indent="-342900">
              <a:buFont typeface="Arial"/>
              <a:buChar char="•"/>
            </a:pPr>
            <a:endParaRPr lang="en-US" b="0" dirty="0"/>
          </a:p>
        </p:txBody>
      </p:sp>
    </p:spTree>
    <p:extLst>
      <p:ext uri="{BB962C8B-B14F-4D97-AF65-F5344CB8AC3E}">
        <p14:creationId xmlns:p14="http://schemas.microsoft.com/office/powerpoint/2010/main" val="2684260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477F9-FE96-1528-CA77-9068F9784A2E}"/>
              </a:ext>
            </a:extLst>
          </p:cNvPr>
          <p:cNvSpPr>
            <a:spLocks noGrp="1"/>
          </p:cNvSpPr>
          <p:nvPr>
            <p:ph type="title"/>
          </p:nvPr>
        </p:nvSpPr>
        <p:spPr/>
        <p:txBody>
          <a:bodyPr>
            <a:normAutofit fontScale="90000"/>
          </a:bodyPr>
          <a:lstStyle/>
          <a:p>
            <a:r>
              <a:rPr lang="en-US" altLang="zh-CN" dirty="0"/>
              <a:t>Evidence</a:t>
            </a:r>
            <a:br>
              <a:rPr lang="en-US" altLang="zh-CN" dirty="0"/>
            </a:br>
            <a:endParaRPr lang="zh-CN" altLang="en-US" dirty="0"/>
          </a:p>
        </p:txBody>
      </p:sp>
      <p:pic>
        <p:nvPicPr>
          <p:cNvPr id="6" name="图片 5">
            <a:extLst>
              <a:ext uri="{FF2B5EF4-FFF2-40B4-BE49-F238E27FC236}">
                <a16:creationId xmlns:a16="http://schemas.microsoft.com/office/drawing/2014/main" id="{D8625A75-18BC-B73F-5C6D-9D56F23D93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0515" y="112650"/>
            <a:ext cx="5313950" cy="4916311"/>
          </a:xfrm>
          <a:prstGeom prst="rect">
            <a:avLst/>
          </a:prstGeom>
          <a:noFill/>
          <a:ln>
            <a:noFill/>
          </a:ln>
        </p:spPr>
      </p:pic>
      <p:sp>
        <p:nvSpPr>
          <p:cNvPr id="7" name="文本框 6">
            <a:extLst>
              <a:ext uri="{FF2B5EF4-FFF2-40B4-BE49-F238E27FC236}">
                <a16:creationId xmlns:a16="http://schemas.microsoft.com/office/drawing/2014/main" id="{1D282EA5-903D-88F4-9995-17CB4513A4FF}"/>
              </a:ext>
            </a:extLst>
          </p:cNvPr>
          <p:cNvSpPr txBox="1"/>
          <p:nvPr/>
        </p:nvSpPr>
        <p:spPr>
          <a:xfrm>
            <a:off x="323528" y="987574"/>
            <a:ext cx="2808312" cy="2031325"/>
          </a:xfrm>
          <a:prstGeom prst="rect">
            <a:avLst/>
          </a:prstGeom>
          <a:noFill/>
        </p:spPr>
        <p:txBody>
          <a:bodyPr wrap="square" rtlCol="0">
            <a:spAutoFit/>
          </a:bodyPr>
          <a:lstStyle/>
          <a:p>
            <a:r>
              <a:rPr lang="en-US" altLang="zh-CN" b="1" dirty="0"/>
              <a:t>Database design</a:t>
            </a:r>
          </a:p>
          <a:p>
            <a:endParaRPr lang="en-US" altLang="zh-CN" dirty="0"/>
          </a:p>
          <a:p>
            <a:pPr marL="285750" indent="-285750">
              <a:buFont typeface="Arial" panose="020B0604020202020204" pitchFamily="34" charset="0"/>
              <a:buChar char="•"/>
            </a:pPr>
            <a:r>
              <a:rPr lang="en-US" altLang="zh-CN" dirty="0">
                <a:effectLst/>
                <a:latin typeface="Segoe UI Web (West European)"/>
              </a:rPr>
              <a:t>Fields</a:t>
            </a:r>
            <a:r>
              <a:rPr lang="en-US" altLang="zh-CN" dirty="0">
                <a:effectLst/>
                <a:highlight>
                  <a:srgbClr val="FDFDFD"/>
                </a:highlight>
                <a:latin typeface="Segoe UI Web (West European)"/>
              </a:rPr>
              <a:t> and constraints</a:t>
            </a:r>
          </a:p>
          <a:p>
            <a:pPr marL="285750" indent="-285750">
              <a:buFont typeface="Arial" panose="020B0604020202020204" pitchFamily="34" charset="0"/>
              <a:buChar char="•"/>
            </a:pPr>
            <a:r>
              <a:rPr lang="en-US" altLang="zh-CN" dirty="0">
                <a:effectLst/>
                <a:highlight>
                  <a:srgbClr val="FDFDFD"/>
                </a:highlight>
                <a:latin typeface="Segoe UI Web (West European)"/>
              </a:rPr>
              <a:t>Relationship</a:t>
            </a:r>
          </a:p>
          <a:p>
            <a:pPr marL="285750" indent="-285750">
              <a:buFont typeface="Arial" panose="020B0604020202020204" pitchFamily="34" charset="0"/>
              <a:buChar char="•"/>
            </a:pPr>
            <a:r>
              <a:rPr lang="en-US" altLang="zh-CN" dirty="0">
                <a:highlight>
                  <a:srgbClr val="FDFDFD"/>
                </a:highlight>
                <a:latin typeface="Segoe UI Web (West European)"/>
              </a:rPr>
              <a:t>E-R </a:t>
            </a:r>
            <a:r>
              <a:rPr lang="en-US" altLang="zh-CN" dirty="0">
                <a:effectLst/>
                <a:highlight>
                  <a:srgbClr val="FDFDFD"/>
                </a:highlight>
                <a:latin typeface="Segoe UI Web (West European)"/>
              </a:rPr>
              <a:t>diagram</a:t>
            </a:r>
          </a:p>
          <a:p>
            <a:pPr marL="285750" indent="-285750">
              <a:buFont typeface="Arial" panose="020B0604020202020204" pitchFamily="34" charset="0"/>
              <a:buChar char="•"/>
            </a:pPr>
            <a:endParaRPr lang="en-US" altLang="zh-CN" dirty="0">
              <a:effectLst/>
              <a:highlight>
                <a:srgbClr val="FDFDFD"/>
              </a:highlight>
              <a:latin typeface="Segoe UI Web (West European)"/>
            </a:endParaRPr>
          </a:p>
          <a:p>
            <a:endParaRPr lang="zh-CN" altLang="en-US" dirty="0"/>
          </a:p>
        </p:txBody>
      </p:sp>
    </p:spTree>
    <p:extLst>
      <p:ext uri="{BB962C8B-B14F-4D97-AF65-F5344CB8AC3E}">
        <p14:creationId xmlns:p14="http://schemas.microsoft.com/office/powerpoint/2010/main" val="312944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477F9-FE96-1528-CA77-9068F9784A2E}"/>
              </a:ext>
            </a:extLst>
          </p:cNvPr>
          <p:cNvSpPr>
            <a:spLocks noGrp="1"/>
          </p:cNvSpPr>
          <p:nvPr>
            <p:ph type="title"/>
          </p:nvPr>
        </p:nvSpPr>
        <p:spPr/>
        <p:txBody>
          <a:bodyPr>
            <a:normAutofit fontScale="90000"/>
          </a:bodyPr>
          <a:lstStyle/>
          <a:p>
            <a:r>
              <a:rPr lang="en-US" altLang="zh-CN" dirty="0"/>
              <a:t>Evidence</a:t>
            </a:r>
            <a:br>
              <a:rPr lang="en-US" altLang="zh-CN" dirty="0"/>
            </a:br>
            <a:endParaRPr lang="zh-CN" altLang="en-US" dirty="0"/>
          </a:p>
        </p:txBody>
      </p:sp>
      <p:pic>
        <p:nvPicPr>
          <p:cNvPr id="3" name="图片 2">
            <a:extLst>
              <a:ext uri="{FF2B5EF4-FFF2-40B4-BE49-F238E27FC236}">
                <a16:creationId xmlns:a16="http://schemas.microsoft.com/office/drawing/2014/main" id="{DD97A199-4B12-F073-E379-7A2539520CB4}"/>
              </a:ext>
            </a:extLst>
          </p:cNvPr>
          <p:cNvPicPr>
            <a:picLocks noChangeAspect="1"/>
          </p:cNvPicPr>
          <p:nvPr/>
        </p:nvPicPr>
        <p:blipFill>
          <a:blip r:embed="rId2"/>
          <a:stretch>
            <a:fillRect/>
          </a:stretch>
        </p:blipFill>
        <p:spPr>
          <a:xfrm>
            <a:off x="4418723" y="160773"/>
            <a:ext cx="4113717" cy="4821954"/>
          </a:xfrm>
          <a:prstGeom prst="rect">
            <a:avLst/>
          </a:prstGeom>
        </p:spPr>
      </p:pic>
      <p:sp>
        <p:nvSpPr>
          <p:cNvPr id="7" name="文本框 6">
            <a:extLst>
              <a:ext uri="{FF2B5EF4-FFF2-40B4-BE49-F238E27FC236}">
                <a16:creationId xmlns:a16="http://schemas.microsoft.com/office/drawing/2014/main" id="{74780DD6-AED8-9AB3-91B8-0118BFC36085}"/>
              </a:ext>
            </a:extLst>
          </p:cNvPr>
          <p:cNvSpPr txBox="1"/>
          <p:nvPr/>
        </p:nvSpPr>
        <p:spPr>
          <a:xfrm>
            <a:off x="611560" y="1419622"/>
            <a:ext cx="4752528" cy="646331"/>
          </a:xfrm>
          <a:prstGeom prst="rect">
            <a:avLst/>
          </a:prstGeom>
          <a:noFill/>
        </p:spPr>
        <p:txBody>
          <a:bodyPr wrap="square">
            <a:spAutoFit/>
          </a:bodyPr>
          <a:lstStyle/>
          <a:p>
            <a:pPr lvl="1"/>
            <a:endParaRPr lang="en-US" altLang="zh-CN" dirty="0">
              <a:effectLst/>
              <a:latin typeface="Segoe UI Web (West European)"/>
            </a:endParaRPr>
          </a:p>
          <a:p>
            <a:pPr marL="1257300" lvl="2" indent="-342900">
              <a:buFont typeface="Arial"/>
              <a:buChar char="•"/>
            </a:pPr>
            <a:endParaRPr lang="en-US" altLang="zh-CN" dirty="0">
              <a:latin typeface="Segoe UI Web (West European)"/>
            </a:endParaRPr>
          </a:p>
        </p:txBody>
      </p:sp>
      <p:sp>
        <p:nvSpPr>
          <p:cNvPr id="11" name="文本框 10">
            <a:extLst>
              <a:ext uri="{FF2B5EF4-FFF2-40B4-BE49-F238E27FC236}">
                <a16:creationId xmlns:a16="http://schemas.microsoft.com/office/drawing/2014/main" id="{40876D1D-9F65-B144-1E2E-F4A08EB7475B}"/>
              </a:ext>
            </a:extLst>
          </p:cNvPr>
          <p:cNvSpPr txBox="1"/>
          <p:nvPr/>
        </p:nvSpPr>
        <p:spPr>
          <a:xfrm>
            <a:off x="-324544" y="1157078"/>
            <a:ext cx="4572000" cy="1477328"/>
          </a:xfrm>
          <a:prstGeom prst="rect">
            <a:avLst/>
          </a:prstGeom>
          <a:noFill/>
        </p:spPr>
        <p:txBody>
          <a:bodyPr wrap="square">
            <a:spAutoFit/>
          </a:bodyPr>
          <a:lstStyle/>
          <a:p>
            <a:pPr lvl="1"/>
            <a:r>
              <a:rPr lang="en-US" altLang="zh-CN" dirty="0">
                <a:latin typeface="Segoe UI Web (West European)"/>
              </a:rPr>
              <a:t>U</a:t>
            </a:r>
            <a:r>
              <a:rPr lang="en-US" altLang="zh-CN" dirty="0">
                <a:effectLst/>
                <a:latin typeface="Segoe UI Web (West European)"/>
              </a:rPr>
              <a:t>ser module</a:t>
            </a:r>
          </a:p>
          <a:p>
            <a:pPr lvl="1"/>
            <a:endParaRPr lang="en-US" altLang="zh-CN" dirty="0">
              <a:effectLst/>
              <a:latin typeface="Segoe UI Web (West European)"/>
            </a:endParaRPr>
          </a:p>
          <a:p>
            <a:pPr lvl="1"/>
            <a:r>
              <a:rPr lang="en-US" altLang="zh-CN" dirty="0">
                <a:latin typeface="Segoe UI Web (West European)"/>
              </a:rPr>
              <a:t>	1. </a:t>
            </a:r>
            <a:r>
              <a:rPr lang="en-US" altLang="zh-CN" dirty="0">
                <a:effectLst/>
                <a:highlight>
                  <a:srgbClr val="FDFDFD"/>
                </a:highlight>
                <a:latin typeface="Segoe UI Web (West European)"/>
              </a:rPr>
              <a:t>User login and registration</a:t>
            </a:r>
          </a:p>
          <a:p>
            <a:pPr lvl="1"/>
            <a:r>
              <a:rPr lang="en-US" altLang="zh-CN" dirty="0">
                <a:effectLst/>
                <a:highlight>
                  <a:srgbClr val="FDFDFD"/>
                </a:highlight>
                <a:latin typeface="Segoe UI Web (West European)"/>
              </a:rPr>
              <a:t> </a:t>
            </a:r>
          </a:p>
          <a:p>
            <a:pPr lvl="1"/>
            <a:r>
              <a:rPr lang="en-US" altLang="zh-CN" dirty="0">
                <a:effectLst/>
                <a:highlight>
                  <a:srgbClr val="FDFDFD"/>
                </a:highlight>
                <a:latin typeface="Segoe UI Web (West European)"/>
              </a:rPr>
              <a:t>	2. User information management</a:t>
            </a:r>
          </a:p>
        </p:txBody>
      </p:sp>
    </p:spTree>
    <p:extLst>
      <p:ext uri="{BB962C8B-B14F-4D97-AF65-F5344CB8AC3E}">
        <p14:creationId xmlns:p14="http://schemas.microsoft.com/office/powerpoint/2010/main" val="1932094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477F9-FE96-1528-CA77-9068F9784A2E}"/>
              </a:ext>
            </a:extLst>
          </p:cNvPr>
          <p:cNvSpPr>
            <a:spLocks noGrp="1"/>
          </p:cNvSpPr>
          <p:nvPr>
            <p:ph type="title"/>
          </p:nvPr>
        </p:nvSpPr>
        <p:spPr/>
        <p:txBody>
          <a:bodyPr>
            <a:normAutofit fontScale="90000"/>
          </a:bodyPr>
          <a:lstStyle/>
          <a:p>
            <a:r>
              <a:rPr lang="en-US" altLang="zh-CN" dirty="0"/>
              <a:t>Evidence</a:t>
            </a:r>
            <a:br>
              <a:rPr lang="en-US" altLang="zh-CN" dirty="0"/>
            </a:br>
            <a:endParaRPr lang="zh-CN" altLang="en-US" dirty="0"/>
          </a:p>
        </p:txBody>
      </p:sp>
      <p:pic>
        <p:nvPicPr>
          <p:cNvPr id="4" name="图片 3">
            <a:extLst>
              <a:ext uri="{FF2B5EF4-FFF2-40B4-BE49-F238E27FC236}">
                <a16:creationId xmlns:a16="http://schemas.microsoft.com/office/drawing/2014/main" id="{3216FE09-6EB5-C351-D651-766F6A46AF18}"/>
              </a:ext>
            </a:extLst>
          </p:cNvPr>
          <p:cNvPicPr>
            <a:picLocks noChangeAspect="1"/>
          </p:cNvPicPr>
          <p:nvPr/>
        </p:nvPicPr>
        <p:blipFill>
          <a:blip r:embed="rId2"/>
          <a:stretch>
            <a:fillRect/>
          </a:stretch>
        </p:blipFill>
        <p:spPr>
          <a:xfrm>
            <a:off x="2339752" y="628889"/>
            <a:ext cx="6649344" cy="4257411"/>
          </a:xfrm>
          <a:prstGeom prst="rect">
            <a:avLst/>
          </a:prstGeom>
        </p:spPr>
      </p:pic>
      <p:sp>
        <p:nvSpPr>
          <p:cNvPr id="6" name="文本框 5">
            <a:extLst>
              <a:ext uri="{FF2B5EF4-FFF2-40B4-BE49-F238E27FC236}">
                <a16:creationId xmlns:a16="http://schemas.microsoft.com/office/drawing/2014/main" id="{A0D0F588-2CE8-95A8-B5E7-BB78B2A151A1}"/>
              </a:ext>
            </a:extLst>
          </p:cNvPr>
          <p:cNvSpPr txBox="1"/>
          <p:nvPr/>
        </p:nvSpPr>
        <p:spPr>
          <a:xfrm>
            <a:off x="3923928" y="126387"/>
            <a:ext cx="4572000" cy="369332"/>
          </a:xfrm>
          <a:prstGeom prst="rect">
            <a:avLst/>
          </a:prstGeom>
          <a:noFill/>
        </p:spPr>
        <p:txBody>
          <a:bodyPr wrap="square">
            <a:spAutoFit/>
          </a:bodyPr>
          <a:lstStyle/>
          <a:p>
            <a:r>
              <a:rPr lang="en-US" altLang="zh-CN" dirty="0">
                <a:effectLst/>
                <a:highlight>
                  <a:srgbClr val="FDFDFD"/>
                </a:highlight>
                <a:latin typeface="Segoe UI Web (West European)"/>
              </a:rPr>
              <a:t>Order management module</a:t>
            </a:r>
          </a:p>
        </p:txBody>
      </p:sp>
      <p:sp>
        <p:nvSpPr>
          <p:cNvPr id="7" name="矩形 6">
            <a:extLst>
              <a:ext uri="{FF2B5EF4-FFF2-40B4-BE49-F238E27FC236}">
                <a16:creationId xmlns:a16="http://schemas.microsoft.com/office/drawing/2014/main" id="{2F13E752-7A6F-0B55-90F0-D840FD2E9B6A}"/>
              </a:ext>
            </a:extLst>
          </p:cNvPr>
          <p:cNvSpPr/>
          <p:nvPr/>
        </p:nvSpPr>
        <p:spPr>
          <a:xfrm>
            <a:off x="107504" y="1833086"/>
            <a:ext cx="2181460" cy="1477328"/>
          </a:xfrm>
          <a:prstGeom prst="rect">
            <a:avLst/>
          </a:prstGeom>
        </p:spPr>
        <p:txBody>
          <a:bodyPr wrap="square">
            <a:spAutoFit/>
          </a:bodyPr>
          <a:lstStyle/>
          <a:p>
            <a:r>
              <a:rPr lang="en-US" altLang="zh-CN" dirty="0"/>
              <a:t>1. </a:t>
            </a:r>
            <a:r>
              <a:rPr lang="zh-CN" altLang="en-US" dirty="0"/>
              <a:t>Order scheduling</a:t>
            </a:r>
            <a:endParaRPr lang="en-US" altLang="zh-CN" dirty="0"/>
          </a:p>
          <a:p>
            <a:r>
              <a:rPr lang="zh-CN" altLang="en-US" dirty="0"/>
              <a:t>
</a:t>
            </a:r>
            <a:r>
              <a:rPr lang="en-US" altLang="zh-CN" dirty="0"/>
              <a:t>2. </a:t>
            </a:r>
            <a:r>
              <a:rPr lang="zh-CN" altLang="en-US" dirty="0"/>
              <a:t>Order Inquiries</a:t>
            </a:r>
            <a:endParaRPr lang="en-US" altLang="zh-CN" dirty="0"/>
          </a:p>
          <a:p>
            <a:r>
              <a:rPr lang="zh-CN" altLang="en-US" dirty="0"/>
              <a:t>
</a:t>
            </a:r>
            <a:r>
              <a:rPr lang="en-US" altLang="zh-CN" dirty="0"/>
              <a:t>3. </a:t>
            </a:r>
            <a:r>
              <a:rPr lang="zh-CN" altLang="en-US" dirty="0"/>
              <a:t>Monitor orders</a:t>
            </a:r>
          </a:p>
        </p:txBody>
      </p:sp>
    </p:spTree>
    <p:extLst>
      <p:ext uri="{BB962C8B-B14F-4D97-AF65-F5344CB8AC3E}">
        <p14:creationId xmlns:p14="http://schemas.microsoft.com/office/powerpoint/2010/main" val="3295891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477F9-FE96-1528-CA77-9068F9784A2E}"/>
              </a:ext>
            </a:extLst>
          </p:cNvPr>
          <p:cNvSpPr>
            <a:spLocks noGrp="1"/>
          </p:cNvSpPr>
          <p:nvPr>
            <p:ph type="title"/>
          </p:nvPr>
        </p:nvSpPr>
        <p:spPr/>
        <p:txBody>
          <a:bodyPr>
            <a:normAutofit fontScale="90000"/>
          </a:bodyPr>
          <a:lstStyle/>
          <a:p>
            <a:r>
              <a:rPr lang="en-US" altLang="zh-CN" dirty="0"/>
              <a:t>Evidence</a:t>
            </a:r>
            <a:br>
              <a:rPr lang="en-US" altLang="zh-CN" dirty="0"/>
            </a:br>
            <a:endParaRPr lang="zh-CN" altLang="en-US" dirty="0"/>
          </a:p>
        </p:txBody>
      </p:sp>
      <p:sp>
        <p:nvSpPr>
          <p:cNvPr id="4" name="文本框 3">
            <a:extLst>
              <a:ext uri="{FF2B5EF4-FFF2-40B4-BE49-F238E27FC236}">
                <a16:creationId xmlns:a16="http://schemas.microsoft.com/office/drawing/2014/main" id="{8C1A8550-2B11-0153-13D5-433B362F690D}"/>
              </a:ext>
            </a:extLst>
          </p:cNvPr>
          <p:cNvSpPr txBox="1"/>
          <p:nvPr/>
        </p:nvSpPr>
        <p:spPr>
          <a:xfrm>
            <a:off x="-36512" y="699542"/>
            <a:ext cx="4572000" cy="369332"/>
          </a:xfrm>
          <a:prstGeom prst="rect">
            <a:avLst/>
          </a:prstGeom>
          <a:noFill/>
        </p:spPr>
        <p:txBody>
          <a:bodyPr wrap="square">
            <a:spAutoFit/>
          </a:bodyPr>
          <a:lstStyle/>
          <a:p>
            <a:pPr marL="800100" lvl="1" indent="-342900">
              <a:buFont typeface="Arial"/>
              <a:buChar char="•"/>
            </a:pPr>
            <a:r>
              <a:rPr lang="en-US" altLang="zh-CN" dirty="0">
                <a:effectLst/>
                <a:latin typeface="Segoe UI Web (West European)"/>
              </a:rPr>
              <a:t>Data dashboard module</a:t>
            </a:r>
          </a:p>
        </p:txBody>
      </p:sp>
      <p:pic>
        <p:nvPicPr>
          <p:cNvPr id="5" name="图片 4">
            <a:extLst>
              <a:ext uri="{FF2B5EF4-FFF2-40B4-BE49-F238E27FC236}">
                <a16:creationId xmlns:a16="http://schemas.microsoft.com/office/drawing/2014/main" id="{8A85A83F-5B62-D693-4275-CC04228EC3D8}"/>
              </a:ext>
            </a:extLst>
          </p:cNvPr>
          <p:cNvPicPr>
            <a:picLocks noChangeAspect="1"/>
          </p:cNvPicPr>
          <p:nvPr/>
        </p:nvPicPr>
        <p:blipFill>
          <a:blip r:embed="rId2"/>
          <a:stretch>
            <a:fillRect/>
          </a:stretch>
        </p:blipFill>
        <p:spPr>
          <a:xfrm>
            <a:off x="539552" y="1491630"/>
            <a:ext cx="5274310" cy="3110865"/>
          </a:xfrm>
          <a:prstGeom prst="rect">
            <a:avLst/>
          </a:prstGeom>
        </p:spPr>
      </p:pic>
      <p:sp>
        <p:nvSpPr>
          <p:cNvPr id="6" name="文本框 5">
            <a:extLst>
              <a:ext uri="{FF2B5EF4-FFF2-40B4-BE49-F238E27FC236}">
                <a16:creationId xmlns:a16="http://schemas.microsoft.com/office/drawing/2014/main" id="{A1F90461-2384-678E-2516-538E916EF0E7}"/>
              </a:ext>
            </a:extLst>
          </p:cNvPr>
          <p:cNvSpPr txBox="1"/>
          <p:nvPr/>
        </p:nvSpPr>
        <p:spPr>
          <a:xfrm>
            <a:off x="3944144" y="561042"/>
            <a:ext cx="4608512" cy="646331"/>
          </a:xfrm>
          <a:prstGeom prst="rect">
            <a:avLst/>
          </a:prstGeom>
          <a:noFill/>
        </p:spPr>
        <p:txBody>
          <a:bodyPr wrap="square" rtlCol="0">
            <a:spAutoFit/>
          </a:bodyPr>
          <a:lstStyle/>
          <a:p>
            <a:r>
              <a:rPr lang="en-US" altLang="zh-CN" dirty="0">
                <a:effectLst/>
                <a:highlight>
                  <a:srgbClr val="FDFDFD"/>
                </a:highlight>
                <a:latin typeface="Segoe UI Web (West European)"/>
              </a:rPr>
              <a:t>The interface and implementation of the content to be presented by the data screen</a:t>
            </a:r>
          </a:p>
        </p:txBody>
      </p:sp>
    </p:spTree>
    <p:extLst>
      <p:ext uri="{BB962C8B-B14F-4D97-AF65-F5344CB8AC3E}">
        <p14:creationId xmlns:p14="http://schemas.microsoft.com/office/powerpoint/2010/main" val="1418109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477F9-FE96-1528-CA77-9068F9784A2E}"/>
              </a:ext>
            </a:extLst>
          </p:cNvPr>
          <p:cNvSpPr>
            <a:spLocks noGrp="1"/>
          </p:cNvSpPr>
          <p:nvPr>
            <p:ph type="title"/>
          </p:nvPr>
        </p:nvSpPr>
        <p:spPr>
          <a:xfrm>
            <a:off x="297988" y="123478"/>
            <a:ext cx="5791200" cy="553630"/>
          </a:xfrm>
        </p:spPr>
        <p:txBody>
          <a:bodyPr>
            <a:normAutofit fontScale="90000"/>
          </a:bodyPr>
          <a:lstStyle/>
          <a:p>
            <a:r>
              <a:rPr lang="en-US" altLang="zh-CN" dirty="0"/>
              <a:t>Evidence</a:t>
            </a:r>
            <a:endParaRPr lang="zh-CN" altLang="en-US" dirty="0"/>
          </a:p>
        </p:txBody>
      </p:sp>
      <p:pic>
        <p:nvPicPr>
          <p:cNvPr id="3" name="图片 2">
            <a:extLst>
              <a:ext uri="{FF2B5EF4-FFF2-40B4-BE49-F238E27FC236}">
                <a16:creationId xmlns:a16="http://schemas.microsoft.com/office/drawing/2014/main" id="{12A40B48-626A-7E69-C32E-265998F054B8}"/>
              </a:ext>
            </a:extLst>
          </p:cNvPr>
          <p:cNvPicPr>
            <a:picLocks noChangeAspect="1"/>
          </p:cNvPicPr>
          <p:nvPr/>
        </p:nvPicPr>
        <p:blipFill>
          <a:blip r:embed="rId2"/>
          <a:stretch>
            <a:fillRect/>
          </a:stretch>
        </p:blipFill>
        <p:spPr>
          <a:xfrm>
            <a:off x="323528" y="1419622"/>
            <a:ext cx="5158869" cy="3217927"/>
          </a:xfrm>
          <a:prstGeom prst="rect">
            <a:avLst/>
          </a:prstGeom>
        </p:spPr>
      </p:pic>
      <p:sp>
        <p:nvSpPr>
          <p:cNvPr id="4" name="文本框 3">
            <a:extLst>
              <a:ext uri="{FF2B5EF4-FFF2-40B4-BE49-F238E27FC236}">
                <a16:creationId xmlns:a16="http://schemas.microsoft.com/office/drawing/2014/main" id="{8A77F1BC-2714-951D-61D6-BFA3B0AA4CD1}"/>
              </a:ext>
            </a:extLst>
          </p:cNvPr>
          <p:cNvSpPr txBox="1"/>
          <p:nvPr/>
        </p:nvSpPr>
        <p:spPr>
          <a:xfrm>
            <a:off x="325957" y="863699"/>
            <a:ext cx="4824536" cy="369332"/>
          </a:xfrm>
          <a:prstGeom prst="rect">
            <a:avLst/>
          </a:prstGeom>
          <a:noFill/>
        </p:spPr>
        <p:txBody>
          <a:bodyPr wrap="square" rtlCol="0">
            <a:spAutoFit/>
          </a:bodyPr>
          <a:lstStyle/>
          <a:p>
            <a:r>
              <a:rPr lang="en-US" altLang="zh-CN" dirty="0"/>
              <a:t>Git management</a:t>
            </a:r>
            <a:r>
              <a:rPr lang="zh-CN" altLang="en-US" dirty="0"/>
              <a:t>（</a:t>
            </a:r>
            <a:r>
              <a:rPr lang="en-US" altLang="zh-CN" dirty="0"/>
              <a:t>GitHub repository</a:t>
            </a:r>
            <a:r>
              <a:rPr lang="zh-CN" altLang="en-US" dirty="0"/>
              <a:t>）</a:t>
            </a:r>
          </a:p>
        </p:txBody>
      </p:sp>
    </p:spTree>
    <p:extLst>
      <p:ext uri="{BB962C8B-B14F-4D97-AF65-F5344CB8AC3E}">
        <p14:creationId xmlns:p14="http://schemas.microsoft.com/office/powerpoint/2010/main" val="1907320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19256" cy="1028700"/>
          </a:xfrm>
        </p:spPr>
        <p:txBody>
          <a:bodyPr>
            <a:noAutofit/>
          </a:bodyPr>
          <a:lstStyle/>
          <a:p>
            <a:r>
              <a:rPr lang="en-US" dirty="0"/>
              <a:t>Reflection/Lessons learned </a:t>
            </a:r>
          </a:p>
        </p:txBody>
      </p:sp>
      <p:sp>
        <p:nvSpPr>
          <p:cNvPr id="3" name="Content Placeholder 2"/>
          <p:cNvSpPr>
            <a:spLocks noGrp="1"/>
          </p:cNvSpPr>
          <p:nvPr>
            <p:ph idx="1"/>
          </p:nvPr>
        </p:nvSpPr>
        <p:spPr>
          <a:xfrm>
            <a:off x="457200" y="1419622"/>
            <a:ext cx="8219256" cy="3280172"/>
          </a:xfrm>
        </p:spPr>
        <p:txBody>
          <a:bodyPr>
            <a:normAutofit/>
          </a:bodyPr>
          <a:lstStyle/>
          <a:p>
            <a:pPr marL="342900" indent="-342900">
              <a:buFont typeface="Arial"/>
              <a:buChar char="•"/>
            </a:pPr>
            <a:r>
              <a:rPr lang="en-US" dirty="0"/>
              <a:t>Challenges</a:t>
            </a:r>
          </a:p>
          <a:p>
            <a:pPr marL="800100" lvl="1" indent="-342900">
              <a:buFont typeface="Arial"/>
              <a:buChar char="•"/>
            </a:pPr>
            <a:r>
              <a:rPr lang="en-US" altLang="zh-CN" dirty="0">
                <a:effectLst/>
                <a:highlight>
                  <a:srgbClr val="FDFDFD"/>
                </a:highlight>
                <a:latin typeface="Segoe UI Web (West European)"/>
              </a:rPr>
              <a:t>The lack of design experience leads to a low rate of code reuse</a:t>
            </a:r>
          </a:p>
          <a:p>
            <a:pPr marL="800100" lvl="1" indent="-342900">
              <a:buFont typeface="Arial"/>
              <a:buChar char="•"/>
            </a:pPr>
            <a:r>
              <a:rPr lang="en-US" altLang="zh-CN" dirty="0">
                <a:effectLst/>
                <a:latin typeface="Segoe UI Web (West European)"/>
              </a:rPr>
              <a:t>The business logic is complex and the system is huge</a:t>
            </a:r>
          </a:p>
          <a:p>
            <a:pPr lvl="1" indent="0">
              <a:buNone/>
            </a:pPr>
            <a:endParaRPr lang="en-US" b="0" dirty="0"/>
          </a:p>
          <a:p>
            <a:pPr marL="342900" indent="-342900">
              <a:buFont typeface="Arial"/>
              <a:buChar char="•"/>
            </a:pPr>
            <a:r>
              <a:rPr lang="en-US" dirty="0"/>
              <a:t>Reflections</a:t>
            </a:r>
          </a:p>
          <a:p>
            <a:pPr marL="800100" lvl="1" indent="-342900">
              <a:buFont typeface="Arial"/>
              <a:buChar char="•"/>
            </a:pPr>
            <a:r>
              <a:rPr lang="en-US" altLang="zh-CN" dirty="0">
                <a:effectLst/>
                <a:highlight>
                  <a:srgbClr val="FDFDFD"/>
                </a:highlight>
                <a:latin typeface="Segoe UI Web (West European)"/>
              </a:rPr>
              <a:t>Introduce best practice design patterns to refactor the system</a:t>
            </a:r>
          </a:p>
          <a:p>
            <a:pPr marL="800100" lvl="1" indent="-342900">
              <a:buFont typeface="Arial"/>
              <a:buChar char="•"/>
            </a:pPr>
            <a:r>
              <a:rPr lang="en-US" altLang="zh-CN" dirty="0">
                <a:effectLst/>
                <a:highlight>
                  <a:srgbClr val="FDFDFD"/>
                </a:highlight>
                <a:latin typeface="Segoe UI Web (West European)"/>
              </a:rPr>
              <a:t>Streamline the system, retain and develop the modules that we are good at</a:t>
            </a:r>
          </a:p>
          <a:p>
            <a:pPr marL="800100" lvl="1" indent="-342900">
              <a:buFont typeface="Arial"/>
              <a:buChar char="•"/>
            </a:pPr>
            <a:endParaRPr lang="en-US" b="0" dirty="0"/>
          </a:p>
          <a:p>
            <a:pPr marL="342900" indent="-342900">
              <a:buFont typeface="Arial"/>
              <a:buChar char="•"/>
            </a:pPr>
            <a:endParaRPr lang="en-US" b="0" dirty="0"/>
          </a:p>
        </p:txBody>
      </p:sp>
    </p:spTree>
    <p:extLst>
      <p:ext uri="{BB962C8B-B14F-4D97-AF65-F5344CB8AC3E}">
        <p14:creationId xmlns:p14="http://schemas.microsoft.com/office/powerpoint/2010/main" val="247806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59A09-55D2-1066-6F63-BC8B620F4BEE}"/>
              </a:ext>
            </a:extLst>
          </p:cNvPr>
          <p:cNvSpPr>
            <a:spLocks noGrp="1"/>
          </p:cNvSpPr>
          <p:nvPr>
            <p:ph type="ctrTitle"/>
          </p:nvPr>
        </p:nvSpPr>
        <p:spPr/>
        <p:txBody>
          <a:bodyPr/>
          <a:lstStyle/>
          <a:p>
            <a:r>
              <a:rPr lang="en-US" altLang="zh-CN" b="1" dirty="0"/>
              <a:t>Frontend </a:t>
            </a:r>
            <a:endParaRPr lang="zh-CN" altLang="en-US" b="1" dirty="0"/>
          </a:p>
        </p:txBody>
      </p:sp>
      <p:sp>
        <p:nvSpPr>
          <p:cNvPr id="3" name="副标题 2">
            <a:extLst>
              <a:ext uri="{FF2B5EF4-FFF2-40B4-BE49-F238E27FC236}">
                <a16:creationId xmlns:a16="http://schemas.microsoft.com/office/drawing/2014/main" id="{E4E4E7F4-8449-962C-2682-1968B1E0A270}"/>
              </a:ext>
            </a:extLst>
          </p:cNvPr>
          <p:cNvSpPr>
            <a:spLocks noGrp="1"/>
          </p:cNvSpPr>
          <p:nvPr>
            <p:ph type="subTitle" idx="1"/>
          </p:nvPr>
        </p:nvSpPr>
        <p:spPr/>
        <p:txBody>
          <a:bodyPr/>
          <a:lstStyle/>
          <a:p>
            <a:r>
              <a:rPr lang="en-US" altLang="zh-CN" dirty="0"/>
              <a:t>Liu </a:t>
            </a:r>
            <a:r>
              <a:rPr lang="en-US" altLang="zh-CN" dirty="0" err="1"/>
              <a:t>jincheng</a:t>
            </a:r>
            <a:endParaRPr lang="zh-CN" altLang="en-US" dirty="0"/>
          </a:p>
        </p:txBody>
      </p:sp>
    </p:spTree>
    <p:extLst>
      <p:ext uri="{BB962C8B-B14F-4D97-AF65-F5344CB8AC3E}">
        <p14:creationId xmlns:p14="http://schemas.microsoft.com/office/powerpoint/2010/main" val="652382550"/>
      </p:ext>
    </p:extLst>
  </p:cSld>
  <p:clrMapOvr>
    <a:masterClrMapping/>
  </p:clrMapOvr>
  <mc:AlternateContent xmlns:mc="http://schemas.openxmlformats.org/markup-compatibility/2006" xmlns:p14="http://schemas.microsoft.com/office/powerpoint/2010/main">
    <mc:Choice Requires="p14">
      <p:transition spd="slow" p14:dur="2000" advTm="11071"/>
    </mc:Choice>
    <mc:Fallback xmlns="">
      <p:transition spd="slow" advTm="1107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539"/>
            <a:ext cx="8219256" cy="1028700"/>
          </a:xfrm>
        </p:spPr>
        <p:txBody>
          <a:bodyPr>
            <a:normAutofit/>
          </a:bodyPr>
          <a:lstStyle/>
          <a:p>
            <a:r>
              <a:rPr lang="en-US" dirty="0"/>
              <a:t>Deliverables</a:t>
            </a:r>
          </a:p>
        </p:txBody>
      </p:sp>
      <p:sp>
        <p:nvSpPr>
          <p:cNvPr id="3" name="Content Placeholder 2"/>
          <p:cNvSpPr>
            <a:spLocks noGrp="1"/>
          </p:cNvSpPr>
          <p:nvPr>
            <p:ph idx="1"/>
          </p:nvPr>
        </p:nvSpPr>
        <p:spPr>
          <a:xfrm>
            <a:off x="266585" y="1347614"/>
            <a:ext cx="8219256" cy="3208164"/>
          </a:xfrm>
        </p:spPr>
        <p:txBody>
          <a:bodyPr>
            <a:normAutofit/>
          </a:bodyPr>
          <a:lstStyle/>
          <a:p>
            <a:pPr marL="342900" indent="-342900">
              <a:buFont typeface="Arial"/>
              <a:buChar char="•"/>
            </a:pPr>
            <a:r>
              <a:rPr lang="en-US" dirty="0"/>
              <a:t>Specific contributions</a:t>
            </a:r>
          </a:p>
          <a:p>
            <a:pPr marL="800100" lvl="1" indent="-342900">
              <a:buFont typeface="Arial"/>
              <a:buChar char="•"/>
            </a:pPr>
            <a:r>
              <a:rPr lang="zh-CN" altLang="en-US" sz="2000" dirty="0">
                <a:effectLst/>
                <a:latin typeface="DengXian" panose="02010600030101010101" pitchFamily="2" charset="-122"/>
                <a:cs typeface="Times New Roman" panose="02020603050405020304" pitchFamily="18" charset="0"/>
              </a:rPr>
              <a:t>  </a:t>
            </a:r>
            <a:r>
              <a:rPr lang="en-US" altLang="zh-CN" sz="2000" dirty="0">
                <a:effectLst/>
                <a:latin typeface="DengXian" panose="02010600030101010101" pitchFamily="2" charset="-122"/>
                <a:cs typeface="Times New Roman" panose="02020603050405020304" pitchFamily="18" charset="0"/>
              </a:rPr>
              <a:t>Personal Homepage and Contact Page</a:t>
            </a:r>
          </a:p>
          <a:p>
            <a:pPr marL="800100" lvl="1" indent="-342900">
              <a:buFont typeface="Arial"/>
              <a:buChar char="•"/>
            </a:pPr>
            <a:r>
              <a:rPr lang="en-US" altLang="zh-CN" sz="2000" dirty="0">
                <a:effectLst/>
                <a:latin typeface="DengXian" panose="02010600030101010101" pitchFamily="2" charset="-122"/>
                <a:cs typeface="Times New Roman" panose="02020603050405020304" pitchFamily="18" charset="0"/>
              </a:rPr>
              <a:t>	workbench Page</a:t>
            </a:r>
          </a:p>
          <a:p>
            <a:pPr marL="800100" lvl="1" indent="-342900">
              <a:buFont typeface="Arial"/>
              <a:buChar char="•"/>
            </a:pPr>
            <a:r>
              <a:rPr lang="en-US" altLang="zh-CN" sz="2000" dirty="0">
                <a:effectLst/>
                <a:latin typeface="DengXian" panose="02010600030101010101" pitchFamily="2" charset="-122"/>
                <a:cs typeface="Times New Roman" panose="02020603050405020304" pitchFamily="18" charset="0"/>
              </a:rPr>
              <a:t>	Supply Management System </a:t>
            </a:r>
          </a:p>
          <a:p>
            <a:pPr marL="800100" lvl="1" indent="-342900">
              <a:buFont typeface="Arial"/>
              <a:buChar char="•"/>
            </a:pPr>
            <a:r>
              <a:rPr lang="en-US" altLang="zh-CN" sz="2000" dirty="0">
                <a:effectLst/>
                <a:latin typeface="DengXian" panose="02010600030101010101" pitchFamily="2" charset="-122"/>
                <a:cs typeface="Times New Roman" panose="02020603050405020304" pitchFamily="18" charset="0"/>
              </a:rPr>
              <a:t>	Production Line Monitoring Page </a:t>
            </a:r>
          </a:p>
          <a:p>
            <a:pPr marL="800100" lvl="1" indent="-342900">
              <a:buFont typeface="Arial"/>
              <a:buChar char="•"/>
            </a:pPr>
            <a:r>
              <a:rPr lang="en-US" altLang="zh-CN" sz="2000" dirty="0">
                <a:effectLst/>
                <a:latin typeface="DengXian" panose="02010600030101010101" pitchFamily="2" charset="-122"/>
                <a:cs typeface="Times New Roman" panose="02020603050405020304" pitchFamily="18" charset="0"/>
              </a:rPr>
              <a:t>	Data Dashboard </a:t>
            </a:r>
          </a:p>
          <a:p>
            <a:r>
              <a:rPr lang="en-US" altLang="zh-CN" dirty="0"/>
              <a:t>	</a:t>
            </a:r>
            <a:endParaRPr lang="en-US" b="0" dirty="0"/>
          </a:p>
          <a:p>
            <a:pPr lvl="1" indent="0">
              <a:buNone/>
            </a:pPr>
            <a:endParaRPr lang="en-US" b="0" dirty="0"/>
          </a:p>
          <a:p>
            <a:pPr marL="342900" indent="-342900">
              <a:buFont typeface="Arial"/>
              <a:buChar char="•"/>
            </a:pPr>
            <a:endParaRPr lang="en-US" b="0" dirty="0"/>
          </a:p>
        </p:txBody>
      </p:sp>
    </p:spTree>
    <p:extLst>
      <p:ext uri="{BB962C8B-B14F-4D97-AF65-F5344CB8AC3E}">
        <p14:creationId xmlns:p14="http://schemas.microsoft.com/office/powerpoint/2010/main" val="2647645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2BC7FF5-6B9A-697C-26F5-2CEACF3380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5931" y="0"/>
            <a:ext cx="4741367" cy="2571750"/>
          </a:xfrm>
          <a:prstGeom prst="rect">
            <a:avLst/>
          </a:prstGeom>
          <a:noFill/>
        </p:spPr>
      </p:pic>
      <p:sp>
        <p:nvSpPr>
          <p:cNvPr id="21" name="Title 3">
            <a:extLst>
              <a:ext uri="{FF2B5EF4-FFF2-40B4-BE49-F238E27FC236}">
                <a16:creationId xmlns:a16="http://schemas.microsoft.com/office/drawing/2014/main" id="{6562540C-6499-2385-A96B-76C61C056DCC}"/>
              </a:ext>
            </a:extLst>
          </p:cNvPr>
          <p:cNvSpPr>
            <a:spLocks noGrp="1"/>
          </p:cNvSpPr>
          <p:nvPr>
            <p:ph type="title"/>
          </p:nvPr>
        </p:nvSpPr>
        <p:spPr>
          <a:xfrm>
            <a:off x="356475" y="555526"/>
            <a:ext cx="5791200" cy="1028700"/>
          </a:xfrm>
        </p:spPr>
        <p:txBody>
          <a:bodyPr/>
          <a:lstStyle/>
          <a:p>
            <a:r>
              <a:rPr lang="en-US" dirty="0"/>
              <a:t>Evidence</a:t>
            </a:r>
          </a:p>
        </p:txBody>
      </p:sp>
      <p:pic>
        <p:nvPicPr>
          <p:cNvPr id="15" name="图片 14">
            <a:extLst>
              <a:ext uri="{FF2B5EF4-FFF2-40B4-BE49-F238E27FC236}">
                <a16:creationId xmlns:a16="http://schemas.microsoft.com/office/drawing/2014/main" id="{43CB0E7D-07A1-2E0F-8AA9-2112599A03E0}"/>
              </a:ext>
            </a:extLst>
          </p:cNvPr>
          <p:cNvPicPr>
            <a:picLocks noChangeAspect="1"/>
          </p:cNvPicPr>
          <p:nvPr/>
        </p:nvPicPr>
        <p:blipFill>
          <a:blip r:embed="rId4"/>
          <a:stretch>
            <a:fillRect/>
          </a:stretch>
        </p:blipFill>
        <p:spPr>
          <a:xfrm>
            <a:off x="1446448" y="2567650"/>
            <a:ext cx="1184123" cy="2575850"/>
          </a:xfrm>
          <a:prstGeom prst="rect">
            <a:avLst/>
          </a:prstGeom>
        </p:spPr>
      </p:pic>
      <p:pic>
        <p:nvPicPr>
          <p:cNvPr id="16" name="图片 15">
            <a:extLst>
              <a:ext uri="{FF2B5EF4-FFF2-40B4-BE49-F238E27FC236}">
                <a16:creationId xmlns:a16="http://schemas.microsoft.com/office/drawing/2014/main" id="{8A77A55F-5BA1-21D8-8CF3-3B11F2A57623}"/>
              </a:ext>
            </a:extLst>
          </p:cNvPr>
          <p:cNvPicPr>
            <a:picLocks noChangeAspect="1"/>
          </p:cNvPicPr>
          <p:nvPr/>
        </p:nvPicPr>
        <p:blipFill>
          <a:blip r:embed="rId5"/>
          <a:stretch>
            <a:fillRect/>
          </a:stretch>
        </p:blipFill>
        <p:spPr>
          <a:xfrm>
            <a:off x="2658595" y="2567650"/>
            <a:ext cx="1186961" cy="2575850"/>
          </a:xfrm>
          <a:prstGeom prst="rect">
            <a:avLst/>
          </a:prstGeom>
        </p:spPr>
      </p:pic>
      <p:pic>
        <p:nvPicPr>
          <p:cNvPr id="17" name="图片 16">
            <a:extLst>
              <a:ext uri="{FF2B5EF4-FFF2-40B4-BE49-F238E27FC236}">
                <a16:creationId xmlns:a16="http://schemas.microsoft.com/office/drawing/2014/main" id="{B4280746-027B-2E72-D083-A26F46C43ED6}"/>
              </a:ext>
            </a:extLst>
          </p:cNvPr>
          <p:cNvPicPr>
            <a:picLocks noChangeAspect="1"/>
          </p:cNvPicPr>
          <p:nvPr/>
        </p:nvPicPr>
        <p:blipFill>
          <a:blip r:embed="rId6"/>
          <a:stretch>
            <a:fillRect/>
          </a:stretch>
        </p:blipFill>
        <p:spPr>
          <a:xfrm>
            <a:off x="3864237" y="2571750"/>
            <a:ext cx="1186961" cy="2575850"/>
          </a:xfrm>
          <a:prstGeom prst="rect">
            <a:avLst/>
          </a:prstGeom>
        </p:spPr>
      </p:pic>
      <p:pic>
        <p:nvPicPr>
          <p:cNvPr id="18" name="图片 17">
            <a:extLst>
              <a:ext uri="{FF2B5EF4-FFF2-40B4-BE49-F238E27FC236}">
                <a16:creationId xmlns:a16="http://schemas.microsoft.com/office/drawing/2014/main" id="{DFF9BBA2-5E6D-5789-A20A-A61690B7DB50}"/>
              </a:ext>
            </a:extLst>
          </p:cNvPr>
          <p:cNvPicPr>
            <a:picLocks noChangeAspect="1"/>
          </p:cNvPicPr>
          <p:nvPr/>
        </p:nvPicPr>
        <p:blipFill>
          <a:blip r:embed="rId7"/>
          <a:stretch>
            <a:fillRect/>
          </a:stretch>
        </p:blipFill>
        <p:spPr>
          <a:xfrm>
            <a:off x="5072112" y="2567650"/>
            <a:ext cx="1212752" cy="2575850"/>
          </a:xfrm>
          <a:prstGeom prst="rect">
            <a:avLst/>
          </a:prstGeom>
        </p:spPr>
      </p:pic>
      <p:pic>
        <p:nvPicPr>
          <p:cNvPr id="20" name="图片 19">
            <a:extLst>
              <a:ext uri="{FF2B5EF4-FFF2-40B4-BE49-F238E27FC236}">
                <a16:creationId xmlns:a16="http://schemas.microsoft.com/office/drawing/2014/main" id="{3B51237E-E0B3-97EA-115B-CD2A388C61BC}"/>
              </a:ext>
            </a:extLst>
          </p:cNvPr>
          <p:cNvPicPr>
            <a:picLocks noChangeAspect="1"/>
          </p:cNvPicPr>
          <p:nvPr/>
        </p:nvPicPr>
        <p:blipFill>
          <a:blip r:embed="rId8"/>
          <a:stretch>
            <a:fillRect/>
          </a:stretch>
        </p:blipFill>
        <p:spPr>
          <a:xfrm>
            <a:off x="130599" y="2567650"/>
            <a:ext cx="1294935" cy="2575850"/>
          </a:xfrm>
          <a:prstGeom prst="rect">
            <a:avLst/>
          </a:prstGeom>
        </p:spPr>
      </p:pic>
      <p:pic>
        <p:nvPicPr>
          <p:cNvPr id="23" name="图片 22">
            <a:extLst>
              <a:ext uri="{FF2B5EF4-FFF2-40B4-BE49-F238E27FC236}">
                <a16:creationId xmlns:a16="http://schemas.microsoft.com/office/drawing/2014/main" id="{4451D643-8970-7E45-2C96-EFF36D3D1BAF}"/>
              </a:ext>
            </a:extLst>
          </p:cNvPr>
          <p:cNvPicPr>
            <a:picLocks noChangeAspect="1"/>
          </p:cNvPicPr>
          <p:nvPr/>
        </p:nvPicPr>
        <p:blipFill>
          <a:blip r:embed="rId9"/>
          <a:stretch>
            <a:fillRect/>
          </a:stretch>
        </p:blipFill>
        <p:spPr>
          <a:xfrm>
            <a:off x="7605181" y="2565010"/>
            <a:ext cx="1212752" cy="2575849"/>
          </a:xfrm>
          <a:prstGeom prst="rect">
            <a:avLst/>
          </a:prstGeom>
        </p:spPr>
      </p:pic>
      <p:pic>
        <p:nvPicPr>
          <p:cNvPr id="24" name="图片 23">
            <a:extLst>
              <a:ext uri="{FF2B5EF4-FFF2-40B4-BE49-F238E27FC236}">
                <a16:creationId xmlns:a16="http://schemas.microsoft.com/office/drawing/2014/main" id="{4EFFBCC4-718D-BF8C-EAF0-022A84EA6B47}"/>
              </a:ext>
            </a:extLst>
          </p:cNvPr>
          <p:cNvPicPr>
            <a:picLocks noChangeAspect="1"/>
          </p:cNvPicPr>
          <p:nvPr/>
        </p:nvPicPr>
        <p:blipFill>
          <a:blip r:embed="rId10"/>
          <a:stretch>
            <a:fillRect/>
          </a:stretch>
        </p:blipFill>
        <p:spPr>
          <a:xfrm>
            <a:off x="6297555" y="2565088"/>
            <a:ext cx="1294935" cy="2580569"/>
          </a:xfrm>
          <a:prstGeom prst="rect">
            <a:avLst/>
          </a:prstGeom>
        </p:spPr>
      </p:pic>
    </p:spTree>
    <p:extLst>
      <p:ext uri="{BB962C8B-B14F-4D97-AF65-F5344CB8AC3E}">
        <p14:creationId xmlns:p14="http://schemas.microsoft.com/office/powerpoint/2010/main" val="1072744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DF7D4-154F-314A-899E-0E2541004E43}"/>
              </a:ext>
            </a:extLst>
          </p:cNvPr>
          <p:cNvSpPr>
            <a:spLocks noGrp="1"/>
          </p:cNvSpPr>
          <p:nvPr>
            <p:ph type="title"/>
          </p:nvPr>
        </p:nvSpPr>
        <p:spPr/>
        <p:txBody>
          <a:bodyPr/>
          <a:lstStyle/>
          <a:p>
            <a:endParaRPr kumimoji="1" lang="zh-CN" altLang="en-US" dirty="0"/>
          </a:p>
        </p:txBody>
      </p:sp>
      <p:sp>
        <p:nvSpPr>
          <p:cNvPr id="4" name="文本框 3">
            <a:extLst>
              <a:ext uri="{FF2B5EF4-FFF2-40B4-BE49-F238E27FC236}">
                <a16:creationId xmlns:a16="http://schemas.microsoft.com/office/drawing/2014/main" id="{6E72CFE8-748C-1244-A46C-01F1A079F534}"/>
              </a:ext>
            </a:extLst>
          </p:cNvPr>
          <p:cNvSpPr txBox="1"/>
          <p:nvPr/>
        </p:nvSpPr>
        <p:spPr>
          <a:xfrm>
            <a:off x="4120811" y="1143239"/>
            <a:ext cx="4843678" cy="3156703"/>
          </a:xfrm>
          <a:prstGeom prst="rect">
            <a:avLst/>
          </a:prstGeom>
          <a:noFill/>
        </p:spPr>
        <p:txBody>
          <a:bodyPr wrap="square" rtlCol="0" anchor="ctr" anchorCtr="0">
            <a:normAutofit/>
          </a:bodyPr>
          <a:lstStyle/>
          <a:p>
            <a:pPr algn="l"/>
            <a:endParaRPr lang="en-US" altLang="zh-CN" sz="2000" dirty="0">
              <a:solidFill>
                <a:srgbClr val="191B1F"/>
              </a:solidFill>
              <a:latin typeface="-apple-system"/>
            </a:endParaRPr>
          </a:p>
          <a:p>
            <a:pPr algn="l"/>
            <a:r>
              <a:rPr lang="en-US" altLang="zh-CN" sz="2000" dirty="0">
                <a:solidFill>
                  <a:srgbClr val="191B1F"/>
                </a:solidFill>
                <a:latin typeface="-apple-system"/>
              </a:rPr>
              <a:t>This is the login interface and home page of our system, which shows the basic work information of the workshop</a:t>
            </a:r>
          </a:p>
          <a:p>
            <a:pPr algn="l"/>
            <a:endParaRPr lang="en-US" altLang="zh-CN" sz="2000" b="0" i="0" u="none" strike="noStrike" dirty="0">
              <a:solidFill>
                <a:srgbClr val="191B1F"/>
              </a:solidFill>
              <a:effectLst/>
              <a:latin typeface="-apple-system"/>
            </a:endParaRPr>
          </a:p>
          <a:p>
            <a:pPr algn="l"/>
            <a:endParaRPr lang="en-US" altLang="zh-CN" sz="2000" b="0" i="0" u="none" strike="noStrike" dirty="0">
              <a:effectLst/>
              <a:latin typeface="Söhne"/>
            </a:endParaRPr>
          </a:p>
          <a:p>
            <a:pPr algn="l"/>
            <a:r>
              <a:rPr lang="en-US" altLang="zh-CN" sz="2000" b="0" i="0" u="none" strike="noStrike" dirty="0">
                <a:effectLst/>
                <a:latin typeface="Söhne"/>
              </a:rPr>
              <a:t>	</a:t>
            </a:r>
          </a:p>
        </p:txBody>
      </p:sp>
      <p:sp>
        <p:nvSpPr>
          <p:cNvPr id="5" name="矩形 4">
            <a:extLst>
              <a:ext uri="{FF2B5EF4-FFF2-40B4-BE49-F238E27FC236}">
                <a16:creationId xmlns:a16="http://schemas.microsoft.com/office/drawing/2014/main" id="{D2409BDD-65C2-274D-9823-C034AFB8E33E}"/>
              </a:ext>
            </a:extLst>
          </p:cNvPr>
          <p:cNvSpPr/>
          <p:nvPr/>
        </p:nvSpPr>
        <p:spPr>
          <a:xfrm>
            <a:off x="2060152" y="5517120"/>
            <a:ext cx="1437587" cy="404900"/>
          </a:xfrm>
          <a:prstGeom prst="rect">
            <a:avLst/>
          </a:prstGeom>
        </p:spPr>
        <p:txBody>
          <a:bodyPr wrap="none">
            <a:normAutofit/>
          </a:bodyPr>
          <a:lstStyle/>
          <a:p>
            <a:pPr algn="ctr"/>
            <a:endParaRPr lang="zh-CN" altLang="en-US"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D8C06430-0B29-0542-8B37-DDA2E56AA167}"/>
              </a:ext>
            </a:extLst>
          </p:cNvPr>
          <p:cNvSpPr txBox="1"/>
          <p:nvPr/>
        </p:nvSpPr>
        <p:spPr>
          <a:xfrm>
            <a:off x="4892095" y="3981527"/>
            <a:ext cx="184731" cy="646331"/>
          </a:xfrm>
          <a:prstGeom prst="rect">
            <a:avLst/>
          </a:prstGeom>
          <a:noFill/>
        </p:spPr>
        <p:txBody>
          <a:bodyPr wrap="none" rtlCol="0">
            <a:spAutoFit/>
          </a:bodyPr>
          <a:lstStyle/>
          <a:p>
            <a:endParaRPr kumimoji="1" lang="en-US" altLang="zh-CN" dirty="0"/>
          </a:p>
          <a:p>
            <a:endParaRPr kumimoji="1" lang="zh-CN" altLang="en-US" dirty="0"/>
          </a:p>
        </p:txBody>
      </p:sp>
      <p:sp>
        <p:nvSpPr>
          <p:cNvPr id="16" name="文本框 15">
            <a:extLst>
              <a:ext uri="{FF2B5EF4-FFF2-40B4-BE49-F238E27FC236}">
                <a16:creationId xmlns:a16="http://schemas.microsoft.com/office/drawing/2014/main" id="{6CA0182E-8EC3-9F4B-8BD3-84BDCF287AB9}"/>
              </a:ext>
            </a:extLst>
          </p:cNvPr>
          <p:cNvSpPr txBox="1"/>
          <p:nvPr/>
        </p:nvSpPr>
        <p:spPr>
          <a:xfrm>
            <a:off x="9824027" y="4026122"/>
            <a:ext cx="415498" cy="369332"/>
          </a:xfrm>
          <a:prstGeom prst="rect">
            <a:avLst/>
          </a:prstGeom>
          <a:noFill/>
        </p:spPr>
        <p:txBody>
          <a:bodyPr wrap="none" rtlCol="0">
            <a:spAutoFit/>
          </a:bodyPr>
          <a:lstStyle/>
          <a:p>
            <a:r>
              <a:rPr kumimoji="1" lang="zh-CN" altLang="en-US" dirty="0"/>
              <a:t>人</a:t>
            </a:r>
          </a:p>
        </p:txBody>
      </p:sp>
      <p:pic>
        <p:nvPicPr>
          <p:cNvPr id="17" name="内容占位符 16" descr="图形用户界面, 应用程序&#10;&#10;描述已自动生成">
            <a:extLst>
              <a:ext uri="{FF2B5EF4-FFF2-40B4-BE49-F238E27FC236}">
                <a16:creationId xmlns:a16="http://schemas.microsoft.com/office/drawing/2014/main" id="{C6E8D428-59C5-0C48-BD07-7694D62C8369}"/>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8854" y="1083638"/>
            <a:ext cx="1746827" cy="3541744"/>
          </a:xfrm>
          <a:prstGeom prst="rect">
            <a:avLst/>
          </a:prstGeom>
          <a:noFill/>
          <a:ln>
            <a:noFill/>
          </a:ln>
        </p:spPr>
      </p:pic>
      <p:pic>
        <p:nvPicPr>
          <p:cNvPr id="18" name="图片 17" descr="图形用户界面, 应用程序&#10;&#10;描述已自动生成">
            <a:extLst>
              <a:ext uri="{FF2B5EF4-FFF2-40B4-BE49-F238E27FC236}">
                <a16:creationId xmlns:a16="http://schemas.microsoft.com/office/drawing/2014/main" id="{20DE205B-6EEE-9A40-A6C4-5402AAD8E41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090" y="915539"/>
            <a:ext cx="1823720" cy="3923665"/>
          </a:xfrm>
          <a:prstGeom prst="rect">
            <a:avLst/>
          </a:prstGeom>
          <a:noFill/>
          <a:ln>
            <a:noFill/>
          </a:ln>
        </p:spPr>
      </p:pic>
    </p:spTree>
    <p:extLst>
      <p:ext uri="{BB962C8B-B14F-4D97-AF65-F5344CB8AC3E}">
        <p14:creationId xmlns:p14="http://schemas.microsoft.com/office/powerpoint/2010/main" val="642070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19256" cy="1028700"/>
          </a:xfrm>
        </p:spPr>
        <p:txBody>
          <a:bodyPr>
            <a:noAutofit/>
          </a:bodyPr>
          <a:lstStyle/>
          <a:p>
            <a:r>
              <a:rPr lang="en-US" dirty="0"/>
              <a:t>Reflection/Lessons learned </a:t>
            </a:r>
          </a:p>
        </p:txBody>
      </p:sp>
      <p:sp>
        <p:nvSpPr>
          <p:cNvPr id="3" name="Content Placeholder 2"/>
          <p:cNvSpPr>
            <a:spLocks noGrp="1"/>
          </p:cNvSpPr>
          <p:nvPr>
            <p:ph idx="1"/>
          </p:nvPr>
        </p:nvSpPr>
        <p:spPr>
          <a:xfrm>
            <a:off x="457200" y="1419622"/>
            <a:ext cx="8219256" cy="3528392"/>
          </a:xfrm>
        </p:spPr>
        <p:txBody>
          <a:bodyPr>
            <a:normAutofit/>
          </a:bodyPr>
          <a:lstStyle/>
          <a:p>
            <a:pPr marL="342900" indent="-342900">
              <a:buFont typeface="Arial"/>
              <a:buChar char="•"/>
            </a:pPr>
            <a:r>
              <a:rPr lang="en-US" dirty="0"/>
              <a:t>Challenges</a:t>
            </a:r>
          </a:p>
          <a:p>
            <a:pPr marL="800100" lvl="1" indent="-342900">
              <a:buFont typeface="Arial"/>
              <a:buChar char="•"/>
            </a:pPr>
            <a:r>
              <a:rPr lang="en-US" altLang="zh-CN" sz="1800" dirty="0">
                <a:effectLst/>
                <a:latin typeface="DengXian" panose="02010600030101010101" pitchFamily="2" charset="-122"/>
                <a:cs typeface="Times New Roman" panose="02020603050405020304" pitchFamily="18" charset="0"/>
              </a:rPr>
              <a:t>changing requirements,</a:t>
            </a:r>
          </a:p>
          <a:p>
            <a:pPr marL="800100" lvl="1" indent="-342900">
              <a:buFont typeface="Arial"/>
              <a:buChar char="•"/>
            </a:pPr>
            <a:r>
              <a:rPr lang="en-US" altLang="zh-CN" sz="1800" dirty="0">
                <a:effectLst/>
                <a:latin typeface="DengXian" panose="02010600030101010101" pitchFamily="2" charset="-122"/>
                <a:cs typeface="Times New Roman" panose="02020603050405020304" pitchFamily="18" charset="0"/>
              </a:rPr>
              <a:t>technical constraints</a:t>
            </a:r>
          </a:p>
          <a:p>
            <a:pPr marL="800100" lvl="1" indent="-342900">
              <a:buFont typeface="Arial"/>
              <a:buChar char="•"/>
            </a:pPr>
            <a:r>
              <a:rPr lang="en-US" altLang="zh-CN" sz="1800" dirty="0">
                <a:effectLst/>
                <a:latin typeface="DengXian" panose="02010600030101010101" pitchFamily="2" charset="-122"/>
                <a:cs typeface="Times New Roman" panose="02020603050405020304" pitchFamily="18" charset="0"/>
              </a:rPr>
              <a:t>time pressure.</a:t>
            </a:r>
            <a:r>
              <a:rPr lang="zh-CN" altLang="zh-CN" dirty="0">
                <a:effectLst/>
              </a:rPr>
              <a:t> </a:t>
            </a:r>
            <a:endParaRPr lang="en-US" b="0" dirty="0"/>
          </a:p>
          <a:p>
            <a:pPr marL="342900" indent="-342900">
              <a:buFont typeface="Arial"/>
              <a:buChar char="•"/>
            </a:pPr>
            <a:r>
              <a:rPr lang="en-US" dirty="0"/>
              <a:t>Reflections</a:t>
            </a:r>
          </a:p>
          <a:p>
            <a:pPr marL="800100" lvl="1" indent="-342900">
              <a:buFont typeface="Arial"/>
              <a:buChar char="•"/>
            </a:pPr>
            <a:r>
              <a:rPr lang="en-US" altLang="zh-CN" sz="1800" dirty="0">
                <a:effectLst/>
                <a:latin typeface="DengXian" panose="02010600030101010101" pitchFamily="2" charset="-122"/>
                <a:cs typeface="Times New Roman" panose="02020603050405020304" pitchFamily="18" charset="0"/>
              </a:rPr>
              <a:t>improve requirements analysis</a:t>
            </a:r>
            <a:r>
              <a:rPr lang="zh-CN" altLang="zh-CN" dirty="0">
                <a:effectLst/>
              </a:rPr>
              <a:t> </a:t>
            </a:r>
            <a:endParaRPr lang="en-US" altLang="zh-CN" dirty="0">
              <a:effectLst/>
            </a:endParaRPr>
          </a:p>
          <a:p>
            <a:pPr marL="800100" lvl="1" indent="-342900">
              <a:buFont typeface="Arial"/>
              <a:buChar char="•"/>
            </a:pPr>
            <a:r>
              <a:rPr lang="en-US" altLang="zh-CN" sz="1800" dirty="0">
                <a:effectLst/>
                <a:latin typeface="DengXian" panose="02010600030101010101" pitchFamily="2" charset="-122"/>
                <a:cs typeface="Times New Roman" panose="02020603050405020304" pitchFamily="18" charset="0"/>
              </a:rPr>
              <a:t>technical skills</a:t>
            </a:r>
            <a:r>
              <a:rPr lang="zh-CN" altLang="zh-CN" dirty="0">
                <a:effectLst/>
              </a:rPr>
              <a:t> </a:t>
            </a:r>
            <a:endParaRPr lang="en-US" altLang="zh-CN" dirty="0"/>
          </a:p>
          <a:p>
            <a:pPr marL="800100" lvl="1" indent="-342900">
              <a:buFont typeface="Arial"/>
              <a:buChar char="•"/>
            </a:pPr>
            <a:r>
              <a:rPr lang="en-US" altLang="zh-CN" sz="1800" dirty="0">
                <a:effectLst/>
                <a:latin typeface="DengXian" panose="02010600030101010101" pitchFamily="2" charset="-122"/>
                <a:cs typeface="Times New Roman" panose="02020603050405020304" pitchFamily="18" charset="0"/>
              </a:rPr>
              <a:t>testing processes</a:t>
            </a:r>
            <a:r>
              <a:rPr lang="zh-CN" altLang="zh-CN" dirty="0">
                <a:effectLst/>
              </a:rPr>
              <a:t> </a:t>
            </a:r>
            <a:endParaRPr lang="en-US" altLang="zh-CN" dirty="0">
              <a:effectLst/>
            </a:endParaRPr>
          </a:p>
          <a:p>
            <a:pPr marL="800100" lvl="1" indent="-342900">
              <a:buFont typeface="Arial"/>
              <a:buChar char="•"/>
            </a:pPr>
            <a:r>
              <a:rPr lang="en-US" altLang="zh-CN" sz="1800" dirty="0">
                <a:effectLst/>
                <a:latin typeface="DengXian" panose="02010600030101010101" pitchFamily="2" charset="-122"/>
                <a:cs typeface="Times New Roman" panose="02020603050405020304" pitchFamily="18" charset="0"/>
              </a:rPr>
              <a:t>user feedback</a:t>
            </a:r>
            <a:r>
              <a:rPr lang="zh-CN" altLang="zh-CN" dirty="0">
                <a:effectLst/>
              </a:rPr>
              <a:t> </a:t>
            </a:r>
            <a:endParaRPr lang="en-US" b="0" dirty="0"/>
          </a:p>
        </p:txBody>
      </p:sp>
    </p:spTree>
    <p:extLst>
      <p:ext uri="{BB962C8B-B14F-4D97-AF65-F5344CB8AC3E}">
        <p14:creationId xmlns:p14="http://schemas.microsoft.com/office/powerpoint/2010/main" val="1917891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59A09-55D2-1066-6F63-BC8B620F4BEE}"/>
              </a:ext>
            </a:extLst>
          </p:cNvPr>
          <p:cNvSpPr>
            <a:spLocks noGrp="1"/>
          </p:cNvSpPr>
          <p:nvPr>
            <p:ph type="ctrTitle"/>
          </p:nvPr>
        </p:nvSpPr>
        <p:spPr/>
        <p:txBody>
          <a:bodyPr/>
          <a:lstStyle/>
          <a:p>
            <a:r>
              <a:rPr lang="en-US" altLang="zh-CN" b="1" dirty="0"/>
              <a:t>Frontend </a:t>
            </a:r>
            <a:endParaRPr lang="zh-CN" altLang="en-US" b="1" dirty="0"/>
          </a:p>
        </p:txBody>
      </p:sp>
      <p:sp>
        <p:nvSpPr>
          <p:cNvPr id="3" name="副标题 2">
            <a:extLst>
              <a:ext uri="{FF2B5EF4-FFF2-40B4-BE49-F238E27FC236}">
                <a16:creationId xmlns:a16="http://schemas.microsoft.com/office/drawing/2014/main" id="{E4E4E7F4-8449-962C-2682-1968B1E0A270}"/>
              </a:ext>
            </a:extLst>
          </p:cNvPr>
          <p:cNvSpPr>
            <a:spLocks noGrp="1"/>
          </p:cNvSpPr>
          <p:nvPr>
            <p:ph type="subTitle" idx="1"/>
          </p:nvPr>
        </p:nvSpPr>
        <p:spPr/>
        <p:txBody>
          <a:bodyPr/>
          <a:lstStyle/>
          <a:p>
            <a:r>
              <a:rPr lang="en-US" altLang="zh-CN" dirty="0"/>
              <a:t>Guo </a:t>
            </a:r>
            <a:r>
              <a:rPr lang="en-US" altLang="zh-CN" dirty="0" err="1"/>
              <a:t>qiuyuan</a:t>
            </a:r>
            <a:endParaRPr lang="zh-CN" altLang="en-US" dirty="0"/>
          </a:p>
        </p:txBody>
      </p:sp>
    </p:spTree>
    <p:extLst>
      <p:ext uri="{BB962C8B-B14F-4D97-AF65-F5344CB8AC3E}">
        <p14:creationId xmlns:p14="http://schemas.microsoft.com/office/powerpoint/2010/main" val="2480730320"/>
      </p:ext>
    </p:extLst>
  </p:cSld>
  <p:clrMapOvr>
    <a:masterClrMapping/>
  </p:clrMapOvr>
  <mc:AlternateContent xmlns:mc="http://schemas.openxmlformats.org/markup-compatibility/2006" xmlns:p14="http://schemas.microsoft.com/office/powerpoint/2010/main">
    <mc:Choice Requires="p14">
      <p:transition spd="slow" p14:dur="2000" advTm="11071"/>
    </mc:Choice>
    <mc:Fallback xmlns="">
      <p:transition spd="slow" advTm="1107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19256" cy="1028700"/>
          </a:xfrm>
        </p:spPr>
        <p:txBody>
          <a:bodyPr>
            <a:noAutofit/>
          </a:bodyPr>
          <a:lstStyle/>
          <a:p>
            <a:r>
              <a:rPr lang="en-US" dirty="0"/>
              <a:t>Methods, technologies, software </a:t>
            </a:r>
          </a:p>
        </p:txBody>
      </p:sp>
      <p:sp>
        <p:nvSpPr>
          <p:cNvPr id="3" name="Content Placeholder 2"/>
          <p:cNvSpPr>
            <a:spLocks noGrp="1"/>
          </p:cNvSpPr>
          <p:nvPr>
            <p:ph idx="1"/>
          </p:nvPr>
        </p:nvSpPr>
        <p:spPr>
          <a:xfrm>
            <a:off x="457200" y="1419622"/>
            <a:ext cx="8219256" cy="3280172"/>
          </a:xfrm>
        </p:spPr>
        <p:txBody>
          <a:bodyPr>
            <a:normAutofit/>
          </a:bodyPr>
          <a:lstStyle/>
          <a:p>
            <a:pPr marL="342900" indent="-342900">
              <a:buFont typeface="Arial"/>
              <a:buChar char="•"/>
            </a:pPr>
            <a:r>
              <a:rPr lang="en-US" altLang="zh-CN" b="0" i="0" dirty="0">
                <a:solidFill>
                  <a:srgbClr val="333333"/>
                </a:solidFill>
                <a:effectLst/>
                <a:latin typeface="-apple-system"/>
              </a:rPr>
              <a:t>Web Development Technologies</a:t>
            </a:r>
          </a:p>
          <a:p>
            <a:pPr marL="342900" indent="-342900">
              <a:buFont typeface="Arial"/>
              <a:buChar char="•"/>
            </a:pPr>
            <a:r>
              <a:rPr lang="en-US" altLang="zh-CN" b="0" i="0" dirty="0">
                <a:solidFill>
                  <a:srgbClr val="333333"/>
                </a:solidFill>
                <a:effectLst/>
                <a:latin typeface="-apple-system"/>
              </a:rPr>
              <a:t>Frontend Design and User Experience</a:t>
            </a:r>
          </a:p>
          <a:p>
            <a:pPr marL="342900" indent="-342900">
              <a:buFont typeface="Arial"/>
              <a:buChar char="•"/>
            </a:pPr>
            <a:r>
              <a:rPr lang="en-US" altLang="zh-CN" b="0" i="0" dirty="0">
                <a:solidFill>
                  <a:srgbClr val="333333"/>
                </a:solidFill>
                <a:effectLst/>
                <a:latin typeface="-apple-system"/>
              </a:rPr>
              <a:t>Frontend Data Management</a:t>
            </a:r>
            <a:endParaRPr lang="en-US" altLang="zh-CN" b="0" dirty="0">
              <a:solidFill>
                <a:srgbClr val="333333"/>
              </a:solidFill>
              <a:latin typeface="-apple-system"/>
            </a:endParaRPr>
          </a:p>
          <a:p>
            <a:pPr marL="342900" indent="-342900">
              <a:buFont typeface="Arial"/>
              <a:buChar char="•"/>
            </a:pPr>
            <a:r>
              <a:rPr lang="en-US" altLang="zh-CN" b="0" i="0" dirty="0">
                <a:solidFill>
                  <a:srgbClr val="333333"/>
                </a:solidFill>
                <a:effectLst/>
                <a:latin typeface="-apple-system"/>
              </a:rPr>
              <a:t>Cross-Platform and Cross-Browser Compatibility</a:t>
            </a:r>
          </a:p>
          <a:p>
            <a:pPr marL="342900" indent="-342900">
              <a:buFont typeface="Arial"/>
              <a:buChar char="•"/>
            </a:pPr>
            <a:r>
              <a:rPr lang="en-US" altLang="zh-CN" b="0" i="0" dirty="0">
                <a:solidFill>
                  <a:srgbClr val="333333"/>
                </a:solidFill>
                <a:effectLst/>
                <a:latin typeface="-apple-system"/>
              </a:rPr>
              <a:t>Performance Optimization and Testing</a:t>
            </a:r>
          </a:p>
          <a:p>
            <a:pPr marL="342900" indent="-342900">
              <a:buFont typeface="Arial"/>
              <a:buChar char="•"/>
            </a:pPr>
            <a:endParaRPr lang="en-US" b="0" dirty="0">
              <a:solidFill>
                <a:srgbClr val="333333"/>
              </a:solidFill>
              <a:latin typeface="-apple-system"/>
            </a:endParaRPr>
          </a:p>
          <a:p>
            <a:pPr marL="342900" indent="-342900">
              <a:buFont typeface="Arial"/>
              <a:buChar char="•"/>
            </a:pPr>
            <a:endParaRPr lang="en-US" b="0" dirty="0"/>
          </a:p>
        </p:txBody>
      </p:sp>
      <p:pic>
        <p:nvPicPr>
          <p:cNvPr id="5" name="图片 4">
            <a:extLst>
              <a:ext uri="{FF2B5EF4-FFF2-40B4-BE49-F238E27FC236}">
                <a16:creationId xmlns:a16="http://schemas.microsoft.com/office/drawing/2014/main" id="{5676C8BE-97A1-4983-8607-47A99F42D9D8}"/>
              </a:ext>
            </a:extLst>
          </p:cNvPr>
          <p:cNvPicPr>
            <a:picLocks noChangeAspect="1"/>
          </p:cNvPicPr>
          <p:nvPr/>
        </p:nvPicPr>
        <p:blipFill>
          <a:blip r:embed="rId3"/>
          <a:stretch>
            <a:fillRect/>
          </a:stretch>
        </p:blipFill>
        <p:spPr>
          <a:xfrm>
            <a:off x="5940152" y="867144"/>
            <a:ext cx="1727289" cy="552478"/>
          </a:xfrm>
          <a:prstGeom prst="rect">
            <a:avLst/>
          </a:prstGeom>
        </p:spPr>
      </p:pic>
      <p:pic>
        <p:nvPicPr>
          <p:cNvPr id="7" name="图片 6">
            <a:extLst>
              <a:ext uri="{FF2B5EF4-FFF2-40B4-BE49-F238E27FC236}">
                <a16:creationId xmlns:a16="http://schemas.microsoft.com/office/drawing/2014/main" id="{0B93F458-70CF-4230-AD93-8058F5A0E9E4}"/>
              </a:ext>
            </a:extLst>
          </p:cNvPr>
          <p:cNvPicPr>
            <a:picLocks noChangeAspect="1"/>
          </p:cNvPicPr>
          <p:nvPr/>
        </p:nvPicPr>
        <p:blipFill>
          <a:blip r:embed="rId4"/>
          <a:stretch>
            <a:fillRect/>
          </a:stretch>
        </p:blipFill>
        <p:spPr>
          <a:xfrm>
            <a:off x="5868144" y="1978363"/>
            <a:ext cx="2941448" cy="1678760"/>
          </a:xfrm>
          <a:prstGeom prst="rect">
            <a:avLst/>
          </a:prstGeom>
        </p:spPr>
      </p:pic>
      <p:pic>
        <p:nvPicPr>
          <p:cNvPr id="9" name="图片 8">
            <a:extLst>
              <a:ext uri="{FF2B5EF4-FFF2-40B4-BE49-F238E27FC236}">
                <a16:creationId xmlns:a16="http://schemas.microsoft.com/office/drawing/2014/main" id="{9ED8893D-8B53-425F-B26C-AB932FFE7180}"/>
              </a:ext>
            </a:extLst>
          </p:cNvPr>
          <p:cNvPicPr>
            <a:picLocks noChangeAspect="1"/>
          </p:cNvPicPr>
          <p:nvPr/>
        </p:nvPicPr>
        <p:blipFill>
          <a:blip r:embed="rId5"/>
          <a:stretch>
            <a:fillRect/>
          </a:stretch>
        </p:blipFill>
        <p:spPr>
          <a:xfrm>
            <a:off x="5959203" y="1616394"/>
            <a:ext cx="844593" cy="361969"/>
          </a:xfrm>
          <a:prstGeom prst="rect">
            <a:avLst/>
          </a:prstGeom>
        </p:spPr>
      </p:pic>
    </p:spTree>
    <p:extLst>
      <p:ext uri="{BB962C8B-B14F-4D97-AF65-F5344CB8AC3E}">
        <p14:creationId xmlns:p14="http://schemas.microsoft.com/office/powerpoint/2010/main" val="3876087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016E5C7-AE74-457B-B2C3-3AE091E62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0325" y="118186"/>
            <a:ext cx="1473741" cy="2997971"/>
          </a:xfrm>
          <a:prstGeom prst="rect">
            <a:avLst/>
          </a:prstGeom>
        </p:spPr>
      </p:pic>
      <p:pic>
        <p:nvPicPr>
          <p:cNvPr id="11" name="图片 10">
            <a:extLst>
              <a:ext uri="{FF2B5EF4-FFF2-40B4-BE49-F238E27FC236}">
                <a16:creationId xmlns:a16="http://schemas.microsoft.com/office/drawing/2014/main" id="{1AC42317-B092-44BF-B0B6-D2E9796436EE}"/>
              </a:ext>
            </a:extLst>
          </p:cNvPr>
          <p:cNvPicPr>
            <a:picLocks noChangeAspect="1"/>
          </p:cNvPicPr>
          <p:nvPr/>
        </p:nvPicPr>
        <p:blipFill>
          <a:blip r:embed="rId4"/>
          <a:stretch>
            <a:fillRect/>
          </a:stretch>
        </p:blipFill>
        <p:spPr>
          <a:xfrm>
            <a:off x="4779416" y="94908"/>
            <a:ext cx="1319899" cy="2859782"/>
          </a:xfrm>
          <a:prstGeom prst="rect">
            <a:avLst/>
          </a:prstGeom>
        </p:spPr>
      </p:pic>
      <p:sp>
        <p:nvSpPr>
          <p:cNvPr id="2" name="Title 1"/>
          <p:cNvSpPr>
            <a:spLocks noGrp="1"/>
          </p:cNvSpPr>
          <p:nvPr>
            <p:ph type="title"/>
          </p:nvPr>
        </p:nvSpPr>
        <p:spPr>
          <a:xfrm>
            <a:off x="457200" y="114539"/>
            <a:ext cx="8219256" cy="1028700"/>
          </a:xfrm>
        </p:spPr>
        <p:txBody>
          <a:bodyPr>
            <a:normAutofit/>
          </a:bodyPr>
          <a:lstStyle/>
          <a:p>
            <a:r>
              <a:rPr lang="en-US" dirty="0"/>
              <a:t>Deliverables</a:t>
            </a:r>
          </a:p>
        </p:txBody>
      </p:sp>
      <p:sp>
        <p:nvSpPr>
          <p:cNvPr id="3" name="Content Placeholder 2"/>
          <p:cNvSpPr>
            <a:spLocks noGrp="1"/>
          </p:cNvSpPr>
          <p:nvPr>
            <p:ph idx="1"/>
          </p:nvPr>
        </p:nvSpPr>
        <p:spPr>
          <a:xfrm>
            <a:off x="210889" y="1260497"/>
            <a:ext cx="8219256" cy="3280172"/>
          </a:xfrm>
        </p:spPr>
        <p:txBody>
          <a:bodyPr>
            <a:normAutofit/>
          </a:bodyPr>
          <a:lstStyle/>
          <a:p>
            <a:pPr marL="342900" indent="-342900">
              <a:buFont typeface="Arial"/>
              <a:buChar char="•"/>
            </a:pPr>
            <a:r>
              <a:rPr lang="en-US" dirty="0"/>
              <a:t>Specific contributions</a:t>
            </a:r>
          </a:p>
          <a:p>
            <a:pPr marL="800100" lvl="1" indent="-342900">
              <a:buFont typeface="Arial"/>
              <a:buChar char="•"/>
            </a:pPr>
            <a:r>
              <a:rPr lang="en-US" b="0" dirty="0"/>
              <a:t>Raw material management page</a:t>
            </a:r>
          </a:p>
          <a:p>
            <a:pPr marL="800100" lvl="1" indent="-342900">
              <a:buFont typeface="Arial"/>
              <a:buChar char="•"/>
            </a:pPr>
            <a:r>
              <a:rPr lang="en-US" b="0" dirty="0"/>
              <a:t>order management page</a:t>
            </a:r>
          </a:p>
          <a:p>
            <a:pPr marL="800100" lvl="1" indent="-342900">
              <a:buFont typeface="Arial"/>
              <a:buChar char="•"/>
            </a:pPr>
            <a:r>
              <a:rPr lang="en-US" altLang="zh-CN" b="0" dirty="0"/>
              <a:t>Device management page</a:t>
            </a:r>
            <a:endParaRPr lang="en-US" b="0" dirty="0"/>
          </a:p>
          <a:p>
            <a:pPr marL="800100" lvl="1" indent="-342900">
              <a:buFont typeface="Arial"/>
              <a:buChar char="•"/>
            </a:pPr>
            <a:r>
              <a:rPr lang="en-US" b="0" dirty="0"/>
              <a:t>order history page</a:t>
            </a:r>
          </a:p>
          <a:p>
            <a:pPr marL="800100" lvl="1" indent="-342900">
              <a:buFont typeface="Arial"/>
              <a:buChar char="•"/>
            </a:pPr>
            <a:r>
              <a:rPr lang="en-US" b="0" dirty="0"/>
              <a:t>home page </a:t>
            </a:r>
          </a:p>
          <a:p>
            <a:pPr marL="800100" lvl="1" indent="-342900">
              <a:buFont typeface="Arial"/>
              <a:buChar char="•"/>
            </a:pPr>
            <a:r>
              <a:rPr lang="en-US" b="0" dirty="0"/>
              <a:t>login page</a:t>
            </a:r>
          </a:p>
          <a:p>
            <a:pPr marL="342900" indent="-342900">
              <a:buFont typeface="Arial"/>
              <a:buChar char="•"/>
            </a:pPr>
            <a:r>
              <a:rPr lang="en-US" dirty="0"/>
              <a:t>Evidence</a:t>
            </a:r>
          </a:p>
          <a:p>
            <a:pPr marL="342900" indent="-342900">
              <a:buFont typeface="Arial"/>
              <a:buChar char="•"/>
            </a:pPr>
            <a:endParaRPr lang="en-US" b="0" dirty="0"/>
          </a:p>
        </p:txBody>
      </p:sp>
      <p:pic>
        <p:nvPicPr>
          <p:cNvPr id="4" name="图片 3">
            <a:extLst>
              <a:ext uri="{FF2B5EF4-FFF2-40B4-BE49-F238E27FC236}">
                <a16:creationId xmlns:a16="http://schemas.microsoft.com/office/drawing/2014/main" id="{37B71530-95C9-45C1-AAC2-119E0A308521}"/>
              </a:ext>
            </a:extLst>
          </p:cNvPr>
          <p:cNvPicPr>
            <a:picLocks noChangeAspect="1"/>
          </p:cNvPicPr>
          <p:nvPr/>
        </p:nvPicPr>
        <p:blipFill>
          <a:blip r:embed="rId5"/>
          <a:stretch>
            <a:fillRect/>
          </a:stretch>
        </p:blipFill>
        <p:spPr>
          <a:xfrm>
            <a:off x="4803171" y="915566"/>
            <a:ext cx="1296144" cy="2621091"/>
          </a:xfrm>
          <a:prstGeom prst="rect">
            <a:avLst/>
          </a:prstGeom>
        </p:spPr>
      </p:pic>
      <p:pic>
        <p:nvPicPr>
          <p:cNvPr id="5" name="图片 4">
            <a:extLst>
              <a:ext uri="{FF2B5EF4-FFF2-40B4-BE49-F238E27FC236}">
                <a16:creationId xmlns:a16="http://schemas.microsoft.com/office/drawing/2014/main" id="{1DD4880E-8F67-4727-99C7-0E3F862747B6}"/>
              </a:ext>
            </a:extLst>
          </p:cNvPr>
          <p:cNvPicPr>
            <a:picLocks noChangeAspect="1"/>
          </p:cNvPicPr>
          <p:nvPr/>
        </p:nvPicPr>
        <p:blipFill>
          <a:blip r:embed="rId6"/>
          <a:stretch>
            <a:fillRect/>
          </a:stretch>
        </p:blipFill>
        <p:spPr>
          <a:xfrm>
            <a:off x="6265027" y="1143239"/>
            <a:ext cx="1224136" cy="2621091"/>
          </a:xfrm>
          <a:prstGeom prst="rect">
            <a:avLst/>
          </a:prstGeom>
        </p:spPr>
      </p:pic>
      <p:pic>
        <p:nvPicPr>
          <p:cNvPr id="7" name="图片 6">
            <a:extLst>
              <a:ext uri="{FF2B5EF4-FFF2-40B4-BE49-F238E27FC236}">
                <a16:creationId xmlns:a16="http://schemas.microsoft.com/office/drawing/2014/main" id="{799C884D-DC56-4B3E-81CB-9C332D3B1C32}"/>
              </a:ext>
            </a:extLst>
          </p:cNvPr>
          <p:cNvPicPr>
            <a:picLocks noChangeAspect="1"/>
          </p:cNvPicPr>
          <p:nvPr/>
        </p:nvPicPr>
        <p:blipFill>
          <a:blip r:embed="rId7"/>
          <a:stretch>
            <a:fillRect/>
          </a:stretch>
        </p:blipFill>
        <p:spPr>
          <a:xfrm>
            <a:off x="4791293" y="2169179"/>
            <a:ext cx="1319899" cy="2859782"/>
          </a:xfrm>
          <a:prstGeom prst="rect">
            <a:avLst/>
          </a:prstGeom>
        </p:spPr>
      </p:pic>
      <p:pic>
        <p:nvPicPr>
          <p:cNvPr id="9" name="图片 8">
            <a:extLst>
              <a:ext uri="{FF2B5EF4-FFF2-40B4-BE49-F238E27FC236}">
                <a16:creationId xmlns:a16="http://schemas.microsoft.com/office/drawing/2014/main" id="{A49EF822-AB9B-4344-ABEC-66DFB45EBB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5402" y="2041731"/>
            <a:ext cx="1393204" cy="2997969"/>
          </a:xfrm>
          <a:prstGeom prst="rect">
            <a:avLst/>
          </a:prstGeom>
        </p:spPr>
      </p:pic>
      <p:pic>
        <p:nvPicPr>
          <p:cNvPr id="10" name="图片 9">
            <a:extLst>
              <a:ext uri="{FF2B5EF4-FFF2-40B4-BE49-F238E27FC236}">
                <a16:creationId xmlns:a16="http://schemas.microsoft.com/office/drawing/2014/main" id="{6C537EC6-4C94-46B6-9987-480B2D57176D}"/>
              </a:ext>
            </a:extLst>
          </p:cNvPr>
          <p:cNvPicPr>
            <a:picLocks noChangeAspect="1"/>
          </p:cNvPicPr>
          <p:nvPr/>
        </p:nvPicPr>
        <p:blipFill>
          <a:blip r:embed="rId9"/>
          <a:stretch>
            <a:fillRect/>
          </a:stretch>
        </p:blipFill>
        <p:spPr>
          <a:xfrm>
            <a:off x="7721410" y="94908"/>
            <a:ext cx="1293374" cy="2802312"/>
          </a:xfrm>
          <a:prstGeom prst="rect">
            <a:avLst/>
          </a:prstGeom>
        </p:spPr>
      </p:pic>
      <p:pic>
        <p:nvPicPr>
          <p:cNvPr id="6" name="图片 5">
            <a:extLst>
              <a:ext uri="{FF2B5EF4-FFF2-40B4-BE49-F238E27FC236}">
                <a16:creationId xmlns:a16="http://schemas.microsoft.com/office/drawing/2014/main" id="{18A77C88-48D9-40BD-AC37-BA419B28EBB5}"/>
              </a:ext>
            </a:extLst>
          </p:cNvPr>
          <p:cNvPicPr>
            <a:picLocks noChangeAspect="1"/>
          </p:cNvPicPr>
          <p:nvPr/>
        </p:nvPicPr>
        <p:blipFill>
          <a:blip r:embed="rId10"/>
          <a:stretch>
            <a:fillRect/>
          </a:stretch>
        </p:blipFill>
        <p:spPr>
          <a:xfrm>
            <a:off x="7775076" y="1419622"/>
            <a:ext cx="1235570" cy="2644059"/>
          </a:xfrm>
          <a:prstGeom prst="rect">
            <a:avLst/>
          </a:prstGeom>
        </p:spPr>
      </p:pic>
    </p:spTree>
    <p:extLst>
      <p:ext uri="{BB962C8B-B14F-4D97-AF65-F5344CB8AC3E}">
        <p14:creationId xmlns:p14="http://schemas.microsoft.com/office/powerpoint/2010/main" val="141790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19256" cy="1028700"/>
          </a:xfrm>
        </p:spPr>
        <p:txBody>
          <a:bodyPr>
            <a:noAutofit/>
          </a:bodyPr>
          <a:lstStyle/>
          <a:p>
            <a:r>
              <a:rPr lang="en-US" dirty="0"/>
              <a:t>Reflection/Lessons learned </a:t>
            </a:r>
          </a:p>
        </p:txBody>
      </p:sp>
      <p:sp>
        <p:nvSpPr>
          <p:cNvPr id="3" name="Content Placeholder 2"/>
          <p:cNvSpPr>
            <a:spLocks noGrp="1"/>
          </p:cNvSpPr>
          <p:nvPr>
            <p:ph idx="1"/>
          </p:nvPr>
        </p:nvSpPr>
        <p:spPr>
          <a:xfrm>
            <a:off x="457200" y="1419622"/>
            <a:ext cx="8219256" cy="3280172"/>
          </a:xfrm>
        </p:spPr>
        <p:txBody>
          <a:bodyPr>
            <a:normAutofit lnSpcReduction="10000"/>
          </a:bodyPr>
          <a:lstStyle/>
          <a:p>
            <a:pPr marL="342900" indent="-342900">
              <a:buFont typeface="Arial"/>
              <a:buChar char="•"/>
            </a:pPr>
            <a:r>
              <a:rPr lang="en-US" dirty="0"/>
              <a:t>Challenges</a:t>
            </a:r>
          </a:p>
          <a:p>
            <a:pPr marL="800100" lvl="1" indent="-342900">
              <a:buFont typeface="Arial"/>
              <a:buChar char="•"/>
            </a:pPr>
            <a:r>
              <a:rPr lang="en-US" b="0" dirty="0"/>
              <a:t>Efficiency of front - and back-end interactions</a:t>
            </a:r>
          </a:p>
          <a:p>
            <a:pPr marL="800100" lvl="1" indent="-342900">
              <a:buFont typeface="Arial"/>
              <a:buChar char="•"/>
            </a:pPr>
            <a:r>
              <a:rPr lang="en-US" b="0" dirty="0"/>
              <a:t>The upgrading of technology</a:t>
            </a:r>
          </a:p>
          <a:p>
            <a:pPr marL="800100" lvl="1" indent="-342900">
              <a:buFont typeface="Arial"/>
              <a:buChar char="•"/>
            </a:pPr>
            <a:r>
              <a:rPr lang="en-US" b="0" dirty="0"/>
              <a:t>Communication and cooperation with team</a:t>
            </a:r>
          </a:p>
          <a:p>
            <a:pPr marL="342900" indent="-342900">
              <a:buFont typeface="Arial"/>
              <a:buChar char="•"/>
            </a:pPr>
            <a:r>
              <a:rPr lang="en-US" dirty="0"/>
              <a:t>Reflections</a:t>
            </a:r>
          </a:p>
          <a:p>
            <a:pPr marL="800100" lvl="1" indent="-342900">
              <a:buFont typeface="Arial"/>
              <a:buChar char="•"/>
            </a:pPr>
            <a:r>
              <a:rPr lang="en-US" dirty="0"/>
              <a:t>Technical proficiency</a:t>
            </a:r>
          </a:p>
          <a:p>
            <a:pPr marL="800100" lvl="1" indent="-342900">
              <a:buFont typeface="Arial"/>
              <a:buChar char="•"/>
            </a:pPr>
            <a:r>
              <a:rPr lang="en-US" dirty="0"/>
              <a:t>Page continuity and aesthetics</a:t>
            </a:r>
          </a:p>
          <a:p>
            <a:pPr marL="800100" lvl="1" indent="-342900">
              <a:buFont typeface="Arial"/>
              <a:buChar char="•"/>
            </a:pPr>
            <a:r>
              <a:rPr lang="en-US" dirty="0"/>
              <a:t>User experience</a:t>
            </a:r>
          </a:p>
          <a:p>
            <a:pPr marL="800100" lvl="1" indent="-342900">
              <a:buFont typeface="Arial"/>
              <a:buChar char="•"/>
            </a:pPr>
            <a:r>
              <a:rPr lang="en-US" dirty="0"/>
              <a:t>Code standardization</a:t>
            </a:r>
            <a:endParaRPr lang="en-US" b="0" dirty="0"/>
          </a:p>
        </p:txBody>
      </p:sp>
    </p:spTree>
    <p:extLst>
      <p:ext uri="{BB962C8B-B14F-4D97-AF65-F5344CB8AC3E}">
        <p14:creationId xmlns:p14="http://schemas.microsoft.com/office/powerpoint/2010/main" val="2517297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59A09-55D2-1066-6F63-BC8B620F4BEE}"/>
              </a:ext>
            </a:extLst>
          </p:cNvPr>
          <p:cNvSpPr>
            <a:spLocks noGrp="1"/>
          </p:cNvSpPr>
          <p:nvPr>
            <p:ph type="ctrTitle"/>
          </p:nvPr>
        </p:nvSpPr>
        <p:spPr/>
        <p:txBody>
          <a:bodyPr/>
          <a:lstStyle/>
          <a:p>
            <a:r>
              <a:rPr lang="en-US" altLang="zh-CN" b="1" dirty="0"/>
              <a:t>Hardware</a:t>
            </a:r>
            <a:endParaRPr lang="zh-CN" altLang="en-US" b="1" dirty="0"/>
          </a:p>
        </p:txBody>
      </p:sp>
      <p:sp>
        <p:nvSpPr>
          <p:cNvPr id="3" name="副标题 2">
            <a:extLst>
              <a:ext uri="{FF2B5EF4-FFF2-40B4-BE49-F238E27FC236}">
                <a16:creationId xmlns:a16="http://schemas.microsoft.com/office/drawing/2014/main" id="{E4E4E7F4-8449-962C-2682-1968B1E0A270}"/>
              </a:ext>
            </a:extLst>
          </p:cNvPr>
          <p:cNvSpPr>
            <a:spLocks noGrp="1"/>
          </p:cNvSpPr>
          <p:nvPr>
            <p:ph type="subTitle" idx="1"/>
          </p:nvPr>
        </p:nvSpPr>
        <p:spPr/>
        <p:txBody>
          <a:bodyPr/>
          <a:lstStyle/>
          <a:p>
            <a:r>
              <a:rPr lang="en-US" altLang="zh-CN" dirty="0"/>
              <a:t>Hu </a:t>
            </a:r>
            <a:r>
              <a:rPr lang="en-US" altLang="zh-CN" dirty="0" err="1"/>
              <a:t>jie</a:t>
            </a:r>
            <a:endParaRPr lang="zh-CN" altLang="en-US" dirty="0"/>
          </a:p>
        </p:txBody>
      </p:sp>
    </p:spTree>
    <p:extLst>
      <p:ext uri="{BB962C8B-B14F-4D97-AF65-F5344CB8AC3E}">
        <p14:creationId xmlns:p14="http://schemas.microsoft.com/office/powerpoint/2010/main" val="1051822536"/>
      </p:ext>
    </p:extLst>
  </p:cSld>
  <p:clrMapOvr>
    <a:masterClrMapping/>
  </p:clrMapOvr>
  <mc:AlternateContent xmlns:mc="http://schemas.openxmlformats.org/markup-compatibility/2006" xmlns:p14="http://schemas.microsoft.com/office/powerpoint/2010/main">
    <mc:Choice Requires="p14">
      <p:transition spd="slow" p14:dur="2000" advTm="11071"/>
    </mc:Choice>
    <mc:Fallback xmlns="">
      <p:transition spd="slow" advTm="1107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539"/>
            <a:ext cx="8219256" cy="1028700"/>
          </a:xfrm>
        </p:spPr>
        <p:txBody>
          <a:bodyPr>
            <a:normAutofit/>
          </a:bodyPr>
          <a:lstStyle/>
          <a:p>
            <a:r>
              <a:rPr lang="en-US" dirty="0"/>
              <a:t>Deliverables</a:t>
            </a:r>
          </a:p>
        </p:txBody>
      </p:sp>
      <p:sp>
        <p:nvSpPr>
          <p:cNvPr id="3" name="Content Placeholder 2"/>
          <p:cNvSpPr>
            <a:spLocks noGrp="1"/>
          </p:cNvSpPr>
          <p:nvPr>
            <p:ph idx="1"/>
          </p:nvPr>
        </p:nvSpPr>
        <p:spPr>
          <a:xfrm>
            <a:off x="457200" y="1275606"/>
            <a:ext cx="8219256" cy="3867894"/>
          </a:xfrm>
        </p:spPr>
        <p:txBody>
          <a:bodyPr>
            <a:normAutofit/>
          </a:bodyPr>
          <a:lstStyle/>
          <a:p>
            <a:pPr marL="342900" indent="-342900">
              <a:buFont typeface="Arial"/>
              <a:buChar char="•"/>
            </a:pPr>
            <a:r>
              <a:rPr lang="en-US" dirty="0"/>
              <a:t>Specific contributions</a:t>
            </a:r>
          </a:p>
          <a:p>
            <a:pPr marL="800100" lvl="1" indent="-342900">
              <a:buFont typeface="Arial"/>
              <a:buChar char="•"/>
            </a:pPr>
            <a:r>
              <a:rPr lang="en-US" altLang="zh-CN" dirty="0"/>
              <a:t>Hardware node design and writing</a:t>
            </a:r>
          </a:p>
          <a:p>
            <a:pPr lvl="1" indent="0">
              <a:buNone/>
            </a:pPr>
            <a:r>
              <a:rPr lang="en-US" altLang="zh-CN" dirty="0"/>
              <a:t>	- Environment node</a:t>
            </a:r>
          </a:p>
          <a:p>
            <a:pPr lvl="1" indent="0">
              <a:buNone/>
            </a:pPr>
            <a:r>
              <a:rPr lang="en-US" altLang="zh-CN" dirty="0"/>
              <a:t>	- Disinfect node</a:t>
            </a:r>
          </a:p>
          <a:p>
            <a:pPr lvl="1" indent="0">
              <a:buNone/>
            </a:pPr>
            <a:r>
              <a:rPr lang="en-US" altLang="zh-CN" dirty="0"/>
              <a:t>	- Filling node</a:t>
            </a:r>
          </a:p>
          <a:p>
            <a:pPr lvl="1" indent="0">
              <a:buNone/>
            </a:pPr>
            <a:r>
              <a:rPr lang="en-US" altLang="zh-CN" dirty="0"/>
              <a:t>	- Detect qualified nodes</a:t>
            </a:r>
          </a:p>
          <a:p>
            <a:pPr lvl="1" indent="0">
              <a:buNone/>
            </a:pPr>
            <a:r>
              <a:rPr lang="en-US" altLang="zh-CN" dirty="0"/>
              <a:t>	- Inbound node</a:t>
            </a:r>
          </a:p>
          <a:p>
            <a:pPr marL="800100" lvl="1" indent="-342900">
              <a:buFont typeface="Arial"/>
              <a:buChar char="•"/>
            </a:pPr>
            <a:r>
              <a:rPr lang="en-US" b="0" dirty="0"/>
              <a:t>Transport protocol design</a:t>
            </a:r>
          </a:p>
          <a:p>
            <a:pPr marL="342900" indent="-342900">
              <a:buFont typeface="Arial"/>
              <a:buChar char="•"/>
            </a:pPr>
            <a:endParaRPr lang="en-US" sz="900" dirty="0"/>
          </a:p>
          <a:p>
            <a:pPr marL="342900" indent="-342900">
              <a:buFont typeface="Arial"/>
              <a:buChar char="•"/>
            </a:pPr>
            <a:r>
              <a:rPr lang="en-US" dirty="0"/>
              <a:t>Evidence</a:t>
            </a:r>
          </a:p>
        </p:txBody>
      </p:sp>
    </p:spTree>
    <p:extLst>
      <p:ext uri="{BB962C8B-B14F-4D97-AF65-F5344CB8AC3E}">
        <p14:creationId xmlns:p14="http://schemas.microsoft.com/office/powerpoint/2010/main" val="3102514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38982-D1A9-2AB5-D13B-1A1294EC029D}"/>
              </a:ext>
            </a:extLst>
          </p:cNvPr>
          <p:cNvSpPr>
            <a:spLocks noGrp="1"/>
          </p:cNvSpPr>
          <p:nvPr>
            <p:ph type="title"/>
          </p:nvPr>
        </p:nvSpPr>
        <p:spPr/>
        <p:txBody>
          <a:bodyPr/>
          <a:lstStyle/>
          <a:p>
            <a:r>
              <a:rPr kumimoji="1" lang="en-US" altLang="zh-CN" dirty="0"/>
              <a:t>Evidence</a:t>
            </a:r>
            <a:endParaRPr kumimoji="1" lang="zh-CN" altLang="en-US" dirty="0"/>
          </a:p>
        </p:txBody>
      </p:sp>
      <p:pic>
        <p:nvPicPr>
          <p:cNvPr id="4" name="图片 3">
            <a:extLst>
              <a:ext uri="{FF2B5EF4-FFF2-40B4-BE49-F238E27FC236}">
                <a16:creationId xmlns:a16="http://schemas.microsoft.com/office/drawing/2014/main" id="{86FE9972-B175-56BC-8D6C-4BCC28EE5FAD}"/>
              </a:ext>
            </a:extLst>
          </p:cNvPr>
          <p:cNvPicPr>
            <a:picLocks noChangeAspect="1"/>
          </p:cNvPicPr>
          <p:nvPr/>
        </p:nvPicPr>
        <p:blipFill>
          <a:blip r:embed="rId3"/>
          <a:stretch>
            <a:fillRect/>
          </a:stretch>
        </p:blipFill>
        <p:spPr>
          <a:xfrm>
            <a:off x="212812" y="1314483"/>
            <a:ext cx="4342593" cy="2665576"/>
          </a:xfrm>
          <a:prstGeom prst="rect">
            <a:avLst/>
          </a:prstGeom>
        </p:spPr>
      </p:pic>
      <p:pic>
        <p:nvPicPr>
          <p:cNvPr id="5" name="图片 4">
            <a:extLst>
              <a:ext uri="{FF2B5EF4-FFF2-40B4-BE49-F238E27FC236}">
                <a16:creationId xmlns:a16="http://schemas.microsoft.com/office/drawing/2014/main" id="{8E4E16A0-C435-EBCF-E06A-DA5565E6EF57}"/>
              </a:ext>
            </a:extLst>
          </p:cNvPr>
          <p:cNvPicPr>
            <a:picLocks noChangeAspect="1"/>
          </p:cNvPicPr>
          <p:nvPr/>
        </p:nvPicPr>
        <p:blipFill>
          <a:blip r:embed="rId4"/>
          <a:stretch>
            <a:fillRect/>
          </a:stretch>
        </p:blipFill>
        <p:spPr>
          <a:xfrm>
            <a:off x="4588594" y="1244417"/>
            <a:ext cx="4342593" cy="2735642"/>
          </a:xfrm>
          <a:prstGeom prst="rect">
            <a:avLst/>
          </a:prstGeom>
        </p:spPr>
      </p:pic>
    </p:spTree>
    <p:extLst>
      <p:ext uri="{BB962C8B-B14F-4D97-AF65-F5344CB8AC3E}">
        <p14:creationId xmlns:p14="http://schemas.microsoft.com/office/powerpoint/2010/main" val="3477860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68ABBC-299E-AB49-AC85-22E0FF27D8BD}"/>
              </a:ext>
            </a:extLst>
          </p:cNvPr>
          <p:cNvSpPr>
            <a:spLocks noGrp="1"/>
          </p:cNvSpPr>
          <p:nvPr>
            <p:ph type="title"/>
          </p:nvPr>
        </p:nvSpPr>
        <p:spPr/>
        <p:txBody>
          <a:bodyPr/>
          <a:lstStyle/>
          <a:p>
            <a:r>
              <a:rPr kumimoji="1" lang="en-US" altLang="zh-CN" dirty="0"/>
              <a:t>evidence</a:t>
            </a:r>
            <a:endParaRPr kumimoji="1" lang="zh-CN" altLang="en-US" dirty="0"/>
          </a:p>
        </p:txBody>
      </p:sp>
      <p:pic>
        <p:nvPicPr>
          <p:cNvPr id="4" name="图片 3">
            <a:extLst>
              <a:ext uri="{FF2B5EF4-FFF2-40B4-BE49-F238E27FC236}">
                <a16:creationId xmlns:a16="http://schemas.microsoft.com/office/drawing/2014/main" id="{97813EE6-58F5-5906-958B-9BC83649029C}"/>
              </a:ext>
            </a:extLst>
          </p:cNvPr>
          <p:cNvPicPr>
            <a:picLocks noChangeAspect="1"/>
          </p:cNvPicPr>
          <p:nvPr/>
        </p:nvPicPr>
        <p:blipFill rotWithShape="1">
          <a:blip r:embed="rId3"/>
          <a:srcRect r="49481"/>
          <a:stretch/>
        </p:blipFill>
        <p:spPr>
          <a:xfrm>
            <a:off x="3563888" y="398997"/>
            <a:ext cx="5184576" cy="4492767"/>
          </a:xfrm>
          <a:prstGeom prst="rect">
            <a:avLst/>
          </a:prstGeom>
        </p:spPr>
      </p:pic>
      <p:pic>
        <p:nvPicPr>
          <p:cNvPr id="6" name="图片 5">
            <a:extLst>
              <a:ext uri="{FF2B5EF4-FFF2-40B4-BE49-F238E27FC236}">
                <a16:creationId xmlns:a16="http://schemas.microsoft.com/office/drawing/2014/main" id="{CE62F77C-E6D4-992C-BD5A-43F15F25758E}"/>
              </a:ext>
            </a:extLst>
          </p:cNvPr>
          <p:cNvPicPr>
            <a:picLocks noChangeAspect="1"/>
          </p:cNvPicPr>
          <p:nvPr/>
        </p:nvPicPr>
        <p:blipFill>
          <a:blip r:embed="rId4"/>
          <a:stretch>
            <a:fillRect/>
          </a:stretch>
        </p:blipFill>
        <p:spPr>
          <a:xfrm>
            <a:off x="164068" y="1347614"/>
            <a:ext cx="1742305" cy="3238900"/>
          </a:xfrm>
          <a:prstGeom prst="rect">
            <a:avLst/>
          </a:prstGeom>
        </p:spPr>
      </p:pic>
      <p:pic>
        <p:nvPicPr>
          <p:cNvPr id="3" name="图片 2">
            <a:extLst>
              <a:ext uri="{FF2B5EF4-FFF2-40B4-BE49-F238E27FC236}">
                <a16:creationId xmlns:a16="http://schemas.microsoft.com/office/drawing/2014/main" id="{D341C175-900E-6C53-AA65-D6C110EB5D8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06373" y="1317702"/>
            <a:ext cx="1430862" cy="3268812"/>
          </a:xfrm>
          <a:prstGeom prst="rect">
            <a:avLst/>
          </a:prstGeom>
          <a:noFill/>
          <a:ln>
            <a:noFill/>
          </a:ln>
        </p:spPr>
      </p:pic>
    </p:spTree>
    <p:extLst>
      <p:ext uri="{BB962C8B-B14F-4D97-AF65-F5344CB8AC3E}">
        <p14:creationId xmlns:p14="http://schemas.microsoft.com/office/powerpoint/2010/main" val="2496027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68ABBC-299E-AB49-AC85-22E0FF27D8BD}"/>
              </a:ext>
            </a:extLst>
          </p:cNvPr>
          <p:cNvSpPr>
            <a:spLocks noGrp="1"/>
          </p:cNvSpPr>
          <p:nvPr>
            <p:ph type="title"/>
          </p:nvPr>
        </p:nvSpPr>
        <p:spPr/>
        <p:txBody>
          <a:bodyPr/>
          <a:lstStyle/>
          <a:p>
            <a:r>
              <a:rPr kumimoji="1" lang="en-US" altLang="zh-CN" dirty="0"/>
              <a:t>evidence</a:t>
            </a:r>
            <a:endParaRPr kumimoji="1" lang="zh-CN" altLang="en-US" dirty="0"/>
          </a:p>
        </p:txBody>
      </p:sp>
      <p:pic>
        <p:nvPicPr>
          <p:cNvPr id="7" name="图片 6">
            <a:extLst>
              <a:ext uri="{FF2B5EF4-FFF2-40B4-BE49-F238E27FC236}">
                <a16:creationId xmlns:a16="http://schemas.microsoft.com/office/drawing/2014/main" id="{CA444F21-4964-75C5-E6E4-1C10F817B65A}"/>
              </a:ext>
            </a:extLst>
          </p:cNvPr>
          <p:cNvPicPr>
            <a:picLocks noChangeAspect="1"/>
          </p:cNvPicPr>
          <p:nvPr/>
        </p:nvPicPr>
        <p:blipFill>
          <a:blip r:embed="rId3"/>
          <a:stretch>
            <a:fillRect/>
          </a:stretch>
        </p:blipFill>
        <p:spPr>
          <a:xfrm>
            <a:off x="3509010" y="35950"/>
            <a:ext cx="5177790" cy="1310005"/>
          </a:xfrm>
          <a:prstGeom prst="rect">
            <a:avLst/>
          </a:prstGeom>
        </p:spPr>
      </p:pic>
      <p:pic>
        <p:nvPicPr>
          <p:cNvPr id="8" name="图片 7">
            <a:extLst>
              <a:ext uri="{FF2B5EF4-FFF2-40B4-BE49-F238E27FC236}">
                <a16:creationId xmlns:a16="http://schemas.microsoft.com/office/drawing/2014/main" id="{84FDA982-508B-EFC6-0A1E-C95C52FAF0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79368" y="1143239"/>
            <a:ext cx="1565637" cy="3908137"/>
          </a:xfrm>
          <a:prstGeom prst="rect">
            <a:avLst/>
          </a:prstGeom>
          <a:noFill/>
          <a:ln>
            <a:noFill/>
          </a:ln>
        </p:spPr>
      </p:pic>
      <p:pic>
        <p:nvPicPr>
          <p:cNvPr id="9" name="图片 8">
            <a:extLst>
              <a:ext uri="{FF2B5EF4-FFF2-40B4-BE49-F238E27FC236}">
                <a16:creationId xmlns:a16="http://schemas.microsoft.com/office/drawing/2014/main" id="{2946A143-035B-C33D-8EA7-5FB4652A04FD}"/>
              </a:ext>
            </a:extLst>
          </p:cNvPr>
          <p:cNvPicPr>
            <a:picLocks noChangeAspect="1"/>
          </p:cNvPicPr>
          <p:nvPr/>
        </p:nvPicPr>
        <p:blipFill>
          <a:blip r:embed="rId5"/>
          <a:stretch>
            <a:fillRect/>
          </a:stretch>
        </p:blipFill>
        <p:spPr>
          <a:xfrm>
            <a:off x="6238984" y="1221828"/>
            <a:ext cx="2441715" cy="2992208"/>
          </a:xfrm>
          <a:prstGeom prst="rect">
            <a:avLst/>
          </a:prstGeom>
        </p:spPr>
      </p:pic>
      <p:pic>
        <p:nvPicPr>
          <p:cNvPr id="10" name="图片 9">
            <a:extLst>
              <a:ext uri="{FF2B5EF4-FFF2-40B4-BE49-F238E27FC236}">
                <a16:creationId xmlns:a16="http://schemas.microsoft.com/office/drawing/2014/main" id="{29C59094-A3AD-F779-420C-74ADC71D1D1A}"/>
              </a:ext>
            </a:extLst>
          </p:cNvPr>
          <p:cNvPicPr>
            <a:picLocks noChangeAspect="1"/>
          </p:cNvPicPr>
          <p:nvPr/>
        </p:nvPicPr>
        <p:blipFill>
          <a:blip r:embed="rId6"/>
          <a:stretch>
            <a:fillRect/>
          </a:stretch>
        </p:blipFill>
        <p:spPr>
          <a:xfrm>
            <a:off x="65595" y="1026776"/>
            <a:ext cx="1102207" cy="4083585"/>
          </a:xfrm>
          <a:prstGeom prst="rect">
            <a:avLst/>
          </a:prstGeom>
        </p:spPr>
      </p:pic>
      <p:pic>
        <p:nvPicPr>
          <p:cNvPr id="11" name="图片 10">
            <a:extLst>
              <a:ext uri="{FF2B5EF4-FFF2-40B4-BE49-F238E27FC236}">
                <a16:creationId xmlns:a16="http://schemas.microsoft.com/office/drawing/2014/main" id="{99ABD714-F19A-ABDC-0B4D-E3BED73A5C48}"/>
              </a:ext>
            </a:extLst>
          </p:cNvPr>
          <p:cNvPicPr>
            <a:picLocks noChangeAspect="1"/>
          </p:cNvPicPr>
          <p:nvPr/>
        </p:nvPicPr>
        <p:blipFill>
          <a:blip r:embed="rId7"/>
          <a:stretch>
            <a:fillRect/>
          </a:stretch>
        </p:blipFill>
        <p:spPr>
          <a:xfrm>
            <a:off x="5962279" y="2425572"/>
            <a:ext cx="2750393" cy="2498995"/>
          </a:xfrm>
          <a:prstGeom prst="rect">
            <a:avLst/>
          </a:prstGeom>
        </p:spPr>
      </p:pic>
      <p:pic>
        <p:nvPicPr>
          <p:cNvPr id="12" name="图片 11">
            <a:extLst>
              <a:ext uri="{FF2B5EF4-FFF2-40B4-BE49-F238E27FC236}">
                <a16:creationId xmlns:a16="http://schemas.microsoft.com/office/drawing/2014/main" id="{9DC61CD4-2925-484A-C1B7-965C1EB7E36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4735" y="1115234"/>
            <a:ext cx="1857424" cy="3934580"/>
          </a:xfrm>
          <a:prstGeom prst="rect">
            <a:avLst/>
          </a:prstGeom>
          <a:noFill/>
          <a:ln>
            <a:noFill/>
          </a:ln>
        </p:spPr>
      </p:pic>
      <p:pic>
        <p:nvPicPr>
          <p:cNvPr id="3" name="图片 2">
            <a:extLst>
              <a:ext uri="{FF2B5EF4-FFF2-40B4-BE49-F238E27FC236}">
                <a16:creationId xmlns:a16="http://schemas.microsoft.com/office/drawing/2014/main" id="{7AE411C3-0DC8-ECD8-3D5A-3D7AA753B41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76958" y="1578268"/>
            <a:ext cx="1502410" cy="2980599"/>
          </a:xfrm>
          <a:prstGeom prst="rect">
            <a:avLst/>
          </a:prstGeom>
          <a:noFill/>
          <a:ln>
            <a:noFill/>
          </a:ln>
        </p:spPr>
      </p:pic>
    </p:spTree>
    <p:extLst>
      <p:ext uri="{BB962C8B-B14F-4D97-AF65-F5344CB8AC3E}">
        <p14:creationId xmlns:p14="http://schemas.microsoft.com/office/powerpoint/2010/main" val="109482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3C2FD-C67F-5348-99A3-F39A04A693F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A85F92-ECEC-3F44-886D-8B03E6125649}"/>
              </a:ext>
            </a:extLst>
          </p:cNvPr>
          <p:cNvSpPr>
            <a:spLocks noGrp="1"/>
          </p:cNvSpPr>
          <p:nvPr>
            <p:ph idx="1"/>
          </p:nvPr>
        </p:nvSpPr>
        <p:spPr>
          <a:xfrm>
            <a:off x="4437412" y="699542"/>
            <a:ext cx="3639788" cy="3895081"/>
          </a:xfrm>
        </p:spPr>
        <p:txBody>
          <a:bodyPr/>
          <a:lstStyle/>
          <a:p>
            <a:endParaRPr kumimoji="1" lang="zh-CN" altLang="en-US" b="0" dirty="0"/>
          </a:p>
        </p:txBody>
      </p:sp>
      <p:pic>
        <p:nvPicPr>
          <p:cNvPr id="4" name="图片 3">
            <a:extLst>
              <a:ext uri="{FF2B5EF4-FFF2-40B4-BE49-F238E27FC236}">
                <a16:creationId xmlns:a16="http://schemas.microsoft.com/office/drawing/2014/main" id="{79B96CE6-4CB2-E047-841D-5ADB0FC7348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603446"/>
            <a:ext cx="1858010" cy="3757930"/>
          </a:xfrm>
          <a:prstGeom prst="rect">
            <a:avLst/>
          </a:prstGeom>
          <a:noFill/>
          <a:ln>
            <a:noFill/>
          </a:ln>
        </p:spPr>
      </p:pic>
      <p:pic>
        <p:nvPicPr>
          <p:cNvPr id="5" name="图片 4" descr="图形用户界面, 文本, 应用程序&#10;&#10;描述已自动生成">
            <a:extLst>
              <a:ext uri="{FF2B5EF4-FFF2-40B4-BE49-F238E27FC236}">
                <a16:creationId xmlns:a16="http://schemas.microsoft.com/office/drawing/2014/main" id="{5F4CD94C-6058-2749-A723-B71356B4F5D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1740" y="603446"/>
            <a:ext cx="1855470" cy="3745865"/>
          </a:xfrm>
          <a:prstGeom prst="rect">
            <a:avLst/>
          </a:prstGeom>
          <a:noFill/>
          <a:ln>
            <a:noFill/>
          </a:ln>
        </p:spPr>
      </p:pic>
      <p:sp>
        <p:nvSpPr>
          <p:cNvPr id="6" name="文本框 5">
            <a:extLst>
              <a:ext uri="{FF2B5EF4-FFF2-40B4-BE49-F238E27FC236}">
                <a16:creationId xmlns:a16="http://schemas.microsoft.com/office/drawing/2014/main" id="{7D2ED9C9-282F-1142-8005-7E8F0E9FA9EF}"/>
              </a:ext>
            </a:extLst>
          </p:cNvPr>
          <p:cNvSpPr txBox="1"/>
          <p:nvPr/>
        </p:nvSpPr>
        <p:spPr>
          <a:xfrm>
            <a:off x="4437413" y="1563638"/>
            <a:ext cx="4330210" cy="923330"/>
          </a:xfrm>
          <a:prstGeom prst="rect">
            <a:avLst/>
          </a:prstGeom>
          <a:noFill/>
        </p:spPr>
        <p:txBody>
          <a:bodyPr wrap="square" rtlCol="0">
            <a:spAutoFit/>
          </a:bodyPr>
          <a:lstStyle/>
          <a:p>
            <a:r>
              <a:rPr kumimoji="1" lang="en-US" altLang="zh-CN" b="0" dirty="0"/>
              <a:t>This is the order details page that tells you the details of your order</a:t>
            </a:r>
            <a:endParaRPr kumimoji="1" lang="zh-CN" altLang="en-US" b="0" dirty="0"/>
          </a:p>
          <a:p>
            <a:endParaRPr kumimoji="1" lang="zh-CN" altLang="en-US" dirty="0"/>
          </a:p>
        </p:txBody>
      </p:sp>
    </p:spTree>
    <p:extLst>
      <p:ext uri="{BB962C8B-B14F-4D97-AF65-F5344CB8AC3E}">
        <p14:creationId xmlns:p14="http://schemas.microsoft.com/office/powerpoint/2010/main" val="1649477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19256" cy="1028700"/>
          </a:xfrm>
        </p:spPr>
        <p:txBody>
          <a:bodyPr>
            <a:noAutofit/>
          </a:bodyPr>
          <a:lstStyle/>
          <a:p>
            <a:r>
              <a:rPr lang="en-US" dirty="0"/>
              <a:t>Reflection/Lessons learned </a:t>
            </a:r>
          </a:p>
        </p:txBody>
      </p:sp>
      <p:sp>
        <p:nvSpPr>
          <p:cNvPr id="3" name="Content Placeholder 2"/>
          <p:cNvSpPr>
            <a:spLocks noGrp="1"/>
          </p:cNvSpPr>
          <p:nvPr>
            <p:ph idx="1"/>
          </p:nvPr>
        </p:nvSpPr>
        <p:spPr>
          <a:xfrm>
            <a:off x="457200" y="1419622"/>
            <a:ext cx="8219256" cy="3280172"/>
          </a:xfrm>
        </p:spPr>
        <p:txBody>
          <a:bodyPr>
            <a:normAutofit/>
          </a:bodyPr>
          <a:lstStyle/>
          <a:p>
            <a:pPr marL="342900" indent="-342900">
              <a:buFont typeface="Arial"/>
              <a:buChar char="•"/>
            </a:pPr>
            <a:r>
              <a:rPr lang="en-US" dirty="0"/>
              <a:t>Challenges</a:t>
            </a:r>
          </a:p>
          <a:p>
            <a:pPr marL="800100" lvl="1" indent="-342900">
              <a:buFont typeface="Arial"/>
              <a:buChar char="•"/>
            </a:pPr>
            <a:r>
              <a:rPr lang="en-GB" altLang="zh-CN" sz="1800" b="1" dirty="0">
                <a:solidFill>
                  <a:srgbClr val="333333"/>
                </a:solidFill>
                <a:effectLst/>
                <a:highlight>
                  <a:srgbClr val="FFFFFF"/>
                </a:highlight>
                <a:latin typeface="OpenSans"/>
              </a:rPr>
              <a:t>Transmission Protocol Design</a:t>
            </a:r>
          </a:p>
          <a:p>
            <a:pPr marL="800100" lvl="1" indent="-342900">
              <a:buFont typeface="Arial"/>
              <a:buChar char="•"/>
            </a:pPr>
            <a:r>
              <a:rPr lang="en-GB" altLang="zh-CN" sz="1800" b="1" dirty="0">
                <a:solidFill>
                  <a:srgbClr val="333333"/>
                </a:solidFill>
                <a:effectLst/>
                <a:highlight>
                  <a:srgbClr val="FFFFFF"/>
                </a:highlight>
                <a:latin typeface="OpenSans"/>
              </a:rPr>
              <a:t>Hardware Node Debugging</a:t>
            </a:r>
            <a:endParaRPr lang="en-US" b="0" dirty="0"/>
          </a:p>
          <a:p>
            <a:pPr marL="342900" indent="-342900">
              <a:buFont typeface="Arial"/>
              <a:buChar char="•"/>
            </a:pPr>
            <a:r>
              <a:rPr lang="en-US" dirty="0"/>
              <a:t>Reflections</a:t>
            </a:r>
            <a:endParaRPr lang="en-GB" dirty="0">
              <a:highlight>
                <a:srgbClr val="FFFFFF"/>
              </a:highlight>
            </a:endParaRPr>
          </a:p>
          <a:p>
            <a:pPr marL="800100" lvl="1" indent="-342900">
              <a:buFont typeface="Arial"/>
              <a:buChar char="•"/>
            </a:pPr>
            <a:r>
              <a:rPr lang="en-GB" altLang="zh-CN" sz="1800" dirty="0">
                <a:solidFill>
                  <a:srgbClr val="333333"/>
                </a:solidFill>
                <a:effectLst/>
                <a:highlight>
                  <a:srgbClr val="FFFFFF"/>
                </a:highlight>
                <a:latin typeface="OpenSans"/>
              </a:rPr>
              <a:t>optimize the hardware </a:t>
            </a:r>
            <a:endParaRPr lang="en-GB" altLang="zh-CN" dirty="0">
              <a:effectLst/>
              <a:highlight>
                <a:srgbClr val="FFFFFF"/>
              </a:highlight>
            </a:endParaRPr>
          </a:p>
          <a:p>
            <a:pPr marL="800100" lvl="1" indent="-342900">
              <a:buFont typeface="Arial"/>
              <a:buChar char="•"/>
            </a:pPr>
            <a:r>
              <a:rPr lang="en-GB" altLang="zh-CN" sz="1800" dirty="0">
                <a:solidFill>
                  <a:srgbClr val="333333"/>
                </a:solidFill>
                <a:effectLst/>
                <a:highlight>
                  <a:srgbClr val="FFFFFF"/>
                </a:highlight>
                <a:latin typeface="OpenSans"/>
              </a:rPr>
              <a:t>Enhancing the system's smart features </a:t>
            </a:r>
            <a:endParaRPr lang="en-GB" altLang="zh-CN" dirty="0">
              <a:effectLst/>
              <a:highlight>
                <a:srgbClr val="FFFFFF"/>
              </a:highlight>
            </a:endParaRPr>
          </a:p>
        </p:txBody>
      </p:sp>
    </p:spTree>
    <p:extLst>
      <p:ext uri="{BB962C8B-B14F-4D97-AF65-F5344CB8AC3E}">
        <p14:creationId xmlns:p14="http://schemas.microsoft.com/office/powerpoint/2010/main" val="47135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19256" cy="1028700"/>
          </a:xfrm>
        </p:spPr>
        <p:txBody>
          <a:bodyPr>
            <a:noAutofit/>
          </a:bodyPr>
          <a:lstStyle/>
          <a:p>
            <a:r>
              <a:rPr lang="en-US" dirty="0"/>
              <a:t>AQ</a:t>
            </a:r>
          </a:p>
        </p:txBody>
      </p:sp>
      <p:sp>
        <p:nvSpPr>
          <p:cNvPr id="3" name="Content Placeholder 2"/>
          <p:cNvSpPr>
            <a:spLocks noGrp="1"/>
          </p:cNvSpPr>
          <p:nvPr>
            <p:ph idx="1"/>
          </p:nvPr>
        </p:nvSpPr>
        <p:spPr>
          <a:xfrm>
            <a:off x="457200" y="1419622"/>
            <a:ext cx="8219256" cy="3384376"/>
          </a:xfrm>
        </p:spPr>
        <p:txBody>
          <a:bodyPr>
            <a:normAutofit fontScale="92500" lnSpcReduction="20000"/>
          </a:bodyPr>
          <a:lstStyle/>
          <a:p>
            <a:pPr marL="342900" indent="-342900">
              <a:buFont typeface="Arial"/>
              <a:buChar char="•"/>
            </a:pPr>
            <a:r>
              <a:rPr lang="en-US" dirty="0"/>
              <a:t>As a big group with 6 students, how did you allocate the tasks for each of the student? Did you assign the work on your own or have someone allocate for the whole group? Which tool did you use to achieve the cooperation?</a:t>
            </a:r>
          </a:p>
          <a:p>
            <a:pPr marL="800100" lvl="1" indent="-342900">
              <a:buFont typeface="Arial"/>
              <a:buChar char="•"/>
            </a:pPr>
            <a:r>
              <a:rPr lang="en-GB" altLang="zh-CN" sz="1800" dirty="0">
                <a:solidFill>
                  <a:srgbClr val="333333"/>
                </a:solidFill>
                <a:effectLst/>
                <a:highlight>
                  <a:srgbClr val="FFFFFF"/>
                </a:highlight>
                <a:latin typeface="OpenSans"/>
              </a:rPr>
              <a:t>We assigned the tasks by ourselves. We used </a:t>
            </a:r>
            <a:r>
              <a:rPr lang="en-GB" altLang="zh-CN" sz="1800" dirty="0" err="1">
                <a:solidFill>
                  <a:srgbClr val="333333"/>
                </a:solidFill>
                <a:effectLst/>
                <a:highlight>
                  <a:srgbClr val="FFFFFF"/>
                </a:highlight>
                <a:latin typeface="OpenSans"/>
              </a:rPr>
              <a:t>seatable</a:t>
            </a:r>
            <a:r>
              <a:rPr lang="en-GB" altLang="zh-CN" sz="1800" dirty="0">
                <a:solidFill>
                  <a:srgbClr val="333333"/>
                </a:solidFill>
                <a:effectLst/>
                <a:highlight>
                  <a:srgbClr val="FFFFFF"/>
                </a:highlight>
                <a:latin typeface="OpenSans"/>
              </a:rPr>
              <a:t>, a tool or app like excel and table graphs, to allocate each group member’s task. When finishing the task, each student will write down what he have done onto the </a:t>
            </a:r>
            <a:r>
              <a:rPr lang="en-GB" altLang="zh-CN" sz="1800" dirty="0" err="1">
                <a:solidFill>
                  <a:srgbClr val="333333"/>
                </a:solidFill>
                <a:effectLst/>
                <a:highlight>
                  <a:srgbClr val="FFFFFF"/>
                </a:highlight>
                <a:latin typeface="OpenSans"/>
              </a:rPr>
              <a:t>seatable</a:t>
            </a:r>
            <a:r>
              <a:rPr lang="en-GB" altLang="zh-CN" sz="1800" dirty="0">
                <a:solidFill>
                  <a:srgbClr val="333333"/>
                </a:solidFill>
                <a:effectLst/>
                <a:highlight>
                  <a:srgbClr val="FFFFFF"/>
                </a:highlight>
                <a:latin typeface="OpenSans"/>
              </a:rPr>
              <a:t>.</a:t>
            </a:r>
            <a:endParaRPr lang="en-US" b="0" dirty="0"/>
          </a:p>
          <a:p>
            <a:pPr marL="342900" indent="-342900">
              <a:buFont typeface="Arial"/>
              <a:buChar char="•"/>
            </a:pPr>
            <a:r>
              <a:rPr lang="en-GB" dirty="0">
                <a:highlight>
                  <a:srgbClr val="FFFFFF"/>
                </a:highlight>
              </a:rPr>
              <a:t>As a big team, how did you achieve the efficient cooperation with each other?</a:t>
            </a:r>
          </a:p>
          <a:p>
            <a:pPr marL="800100" lvl="1" indent="-342900">
              <a:buFont typeface="Arial"/>
              <a:buChar char="•"/>
            </a:pPr>
            <a:r>
              <a:rPr lang="en-GB" altLang="zh-CN" dirty="0">
                <a:effectLst/>
                <a:highlight>
                  <a:srgbClr val="FFFFFF"/>
                </a:highlight>
              </a:rPr>
              <a:t>For the backend, we used </a:t>
            </a:r>
            <a:r>
              <a:rPr lang="en-GB" altLang="zh-CN" dirty="0" err="1">
                <a:effectLst/>
                <a:highlight>
                  <a:srgbClr val="FFFFFF"/>
                </a:highlight>
              </a:rPr>
              <a:t>github</a:t>
            </a:r>
            <a:r>
              <a:rPr lang="en-GB" altLang="zh-CN" dirty="0">
                <a:effectLst/>
                <a:highlight>
                  <a:srgbClr val="FFFFFF"/>
                </a:highlight>
              </a:rPr>
              <a:t> to cooperate with each other and manage the iteration of the project. In addition, we had written the </a:t>
            </a:r>
            <a:r>
              <a:rPr lang="en-GB" altLang="zh-CN" dirty="0" err="1">
                <a:effectLst/>
                <a:highlight>
                  <a:srgbClr val="FFFFFF"/>
                </a:highlight>
              </a:rPr>
              <a:t>api</a:t>
            </a:r>
            <a:r>
              <a:rPr lang="en-GB" altLang="zh-CN" dirty="0">
                <a:effectLst/>
                <a:highlight>
                  <a:srgbClr val="FFFFFF"/>
                </a:highlight>
              </a:rPr>
              <a:t> document using </a:t>
            </a:r>
            <a:r>
              <a:rPr lang="en-GB" altLang="zh-CN" dirty="0" err="1">
                <a:effectLst/>
                <a:highlight>
                  <a:srgbClr val="FFFFFF"/>
                </a:highlight>
              </a:rPr>
              <a:t>apifox</a:t>
            </a:r>
            <a:r>
              <a:rPr lang="en-GB" altLang="zh-CN" dirty="0">
                <a:effectLst/>
                <a:highlight>
                  <a:srgbClr val="FFFFFF"/>
                </a:highlight>
              </a:rPr>
              <a:t> to improve the efficiency of  standard data transmission between the frontend and the backend. </a:t>
            </a:r>
          </a:p>
          <a:p>
            <a:pPr lvl="1" indent="0">
              <a:buNone/>
            </a:pPr>
            <a:endParaRPr lang="en-GB" altLang="zh-CN" dirty="0">
              <a:effectLst/>
              <a:highlight>
                <a:srgbClr val="FFFFFF"/>
              </a:highlight>
            </a:endParaRPr>
          </a:p>
        </p:txBody>
      </p:sp>
    </p:spTree>
    <p:extLst>
      <p:ext uri="{BB962C8B-B14F-4D97-AF65-F5344CB8AC3E}">
        <p14:creationId xmlns:p14="http://schemas.microsoft.com/office/powerpoint/2010/main" val="1776477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7B2AD-19ED-D94E-A92D-48FC7D4FB88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AA1B093-71EF-7640-8A4D-FC736E895D40}"/>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2F8521F4-0663-AA43-B069-B338A0BECC4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24511"/>
            <a:ext cx="2256155" cy="4888865"/>
          </a:xfrm>
          <a:prstGeom prst="rect">
            <a:avLst/>
          </a:prstGeom>
          <a:noFill/>
          <a:ln>
            <a:noFill/>
          </a:ln>
        </p:spPr>
      </p:pic>
      <p:sp>
        <p:nvSpPr>
          <p:cNvPr id="7" name="文本框 6">
            <a:extLst>
              <a:ext uri="{FF2B5EF4-FFF2-40B4-BE49-F238E27FC236}">
                <a16:creationId xmlns:a16="http://schemas.microsoft.com/office/drawing/2014/main" id="{5E888B19-3AC7-B24B-BF36-2A9FD5DA276B}"/>
              </a:ext>
            </a:extLst>
          </p:cNvPr>
          <p:cNvSpPr txBox="1"/>
          <p:nvPr/>
        </p:nvSpPr>
        <p:spPr>
          <a:xfrm>
            <a:off x="3059832" y="2031207"/>
            <a:ext cx="4572000" cy="923330"/>
          </a:xfrm>
          <a:prstGeom prst="rect">
            <a:avLst/>
          </a:prstGeom>
          <a:noFill/>
        </p:spPr>
        <p:txBody>
          <a:bodyPr wrap="square">
            <a:spAutoFit/>
          </a:bodyPr>
          <a:lstStyle/>
          <a:p>
            <a:r>
              <a:rPr lang="zh-CN" altLang="en-US" dirty="0"/>
              <a:t>Our system can automatically arrange the order production sequence, so that all customers have the shortest waiting time</a:t>
            </a:r>
          </a:p>
        </p:txBody>
      </p:sp>
    </p:spTree>
    <p:extLst>
      <p:ext uri="{BB962C8B-B14F-4D97-AF65-F5344CB8AC3E}">
        <p14:creationId xmlns:p14="http://schemas.microsoft.com/office/powerpoint/2010/main" val="221740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BBB6CD-A6BA-6B4B-BA97-412F66F2537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1B74F57-64B8-8D48-95B8-5825B3822FDD}"/>
              </a:ext>
            </a:extLst>
          </p:cNvPr>
          <p:cNvSpPr>
            <a:spLocks noGrp="1"/>
          </p:cNvSpPr>
          <p:nvPr>
            <p:ph idx="1"/>
          </p:nvPr>
        </p:nvSpPr>
        <p:spPr/>
        <p:txBody>
          <a:bodyPr/>
          <a:lstStyle/>
          <a:p>
            <a:endParaRPr kumimoji="1" lang="zh-CN" altLang="en-US" dirty="0"/>
          </a:p>
        </p:txBody>
      </p:sp>
      <p:pic>
        <p:nvPicPr>
          <p:cNvPr id="5" name="图片 4" descr="图表, 条形图&#10;&#10;描述已自动生成">
            <a:extLst>
              <a:ext uri="{FF2B5EF4-FFF2-40B4-BE49-F238E27FC236}">
                <a16:creationId xmlns:a16="http://schemas.microsoft.com/office/drawing/2014/main" id="{78F32DE1-28F7-EB4E-B5F5-02F04D8FA7B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451" y="-105093"/>
            <a:ext cx="2646045" cy="5353685"/>
          </a:xfrm>
          <a:prstGeom prst="rect">
            <a:avLst/>
          </a:prstGeom>
          <a:noFill/>
          <a:ln>
            <a:noFill/>
          </a:ln>
        </p:spPr>
      </p:pic>
      <p:sp>
        <p:nvSpPr>
          <p:cNvPr id="7" name="文本框 6">
            <a:extLst>
              <a:ext uri="{FF2B5EF4-FFF2-40B4-BE49-F238E27FC236}">
                <a16:creationId xmlns:a16="http://schemas.microsoft.com/office/drawing/2014/main" id="{EA845934-3A80-DD49-BA72-0BF4C2B8E8A1}"/>
              </a:ext>
            </a:extLst>
          </p:cNvPr>
          <p:cNvSpPr txBox="1"/>
          <p:nvPr/>
        </p:nvSpPr>
        <p:spPr>
          <a:xfrm>
            <a:off x="3491345" y="2248583"/>
            <a:ext cx="4572000" cy="646331"/>
          </a:xfrm>
          <a:prstGeom prst="rect">
            <a:avLst/>
          </a:prstGeom>
          <a:noFill/>
        </p:spPr>
        <p:txBody>
          <a:bodyPr wrap="square">
            <a:spAutoFit/>
          </a:bodyPr>
          <a:lstStyle/>
          <a:p>
            <a:r>
              <a:rPr lang="zh-CN" altLang="en-US" dirty="0"/>
              <a:t>There is also a detailed summary and forecast here</a:t>
            </a:r>
          </a:p>
        </p:txBody>
      </p:sp>
    </p:spTree>
    <p:extLst>
      <p:ext uri="{BB962C8B-B14F-4D97-AF65-F5344CB8AC3E}">
        <p14:creationId xmlns:p14="http://schemas.microsoft.com/office/powerpoint/2010/main" val="153331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05FEE0-6BFB-8345-B1D4-E1167888558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A60BB54-3541-004A-90F2-01F4FA188C75}"/>
              </a:ext>
            </a:extLst>
          </p:cNvPr>
          <p:cNvSpPr>
            <a:spLocks noGrp="1"/>
          </p:cNvSpPr>
          <p:nvPr>
            <p:ph idx="1"/>
          </p:nvPr>
        </p:nvSpPr>
        <p:spPr/>
        <p:txBody>
          <a:bodyPr/>
          <a:lstStyle/>
          <a:p>
            <a:endParaRPr kumimoji="1" lang="zh-CN" altLang="en-US" dirty="0"/>
          </a:p>
        </p:txBody>
      </p:sp>
      <p:pic>
        <p:nvPicPr>
          <p:cNvPr id="5" name="图片 4" descr="图形用户界面, 应用程序&#10;&#10;描述已自动生成">
            <a:extLst>
              <a:ext uri="{FF2B5EF4-FFF2-40B4-BE49-F238E27FC236}">
                <a16:creationId xmlns:a16="http://schemas.microsoft.com/office/drawing/2014/main" id="{DCE2DA83-E24D-B941-8426-FFC901D4F20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7841"/>
            <a:ext cx="2317115" cy="5020945"/>
          </a:xfrm>
          <a:prstGeom prst="rect">
            <a:avLst/>
          </a:prstGeom>
          <a:noFill/>
          <a:ln>
            <a:noFill/>
          </a:ln>
        </p:spPr>
      </p:pic>
      <p:sp>
        <p:nvSpPr>
          <p:cNvPr id="7" name="文本框 6">
            <a:extLst>
              <a:ext uri="{FF2B5EF4-FFF2-40B4-BE49-F238E27FC236}">
                <a16:creationId xmlns:a16="http://schemas.microsoft.com/office/drawing/2014/main" id="{44AB69EF-3260-024D-836D-EE591A99ED5A}"/>
              </a:ext>
            </a:extLst>
          </p:cNvPr>
          <p:cNvSpPr txBox="1"/>
          <p:nvPr/>
        </p:nvSpPr>
        <p:spPr>
          <a:xfrm>
            <a:off x="2286000" y="2110085"/>
            <a:ext cx="4572000" cy="923330"/>
          </a:xfrm>
          <a:prstGeom prst="rect">
            <a:avLst/>
          </a:prstGeom>
          <a:noFill/>
        </p:spPr>
        <p:txBody>
          <a:bodyPr wrap="square">
            <a:spAutoFit/>
          </a:bodyPr>
          <a:lstStyle/>
          <a:p>
            <a:r>
              <a:rPr lang="zh-CN" altLang="en-US" dirty="0"/>
              <a:t>We have implemented adaptive connectivity, which can be connected as if it were wifi</a:t>
            </a:r>
          </a:p>
        </p:txBody>
      </p:sp>
    </p:spTree>
    <p:extLst>
      <p:ext uri="{BB962C8B-B14F-4D97-AF65-F5344CB8AC3E}">
        <p14:creationId xmlns:p14="http://schemas.microsoft.com/office/powerpoint/2010/main" val="3996242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98631-A0E6-9C4A-A1A6-A043F2A303E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96B594-FB10-DC41-891B-BBE413C2DB88}"/>
              </a:ext>
            </a:extLst>
          </p:cNvPr>
          <p:cNvSpPr>
            <a:spLocks noGrp="1"/>
          </p:cNvSpPr>
          <p:nvPr>
            <p:ph idx="1"/>
          </p:nvPr>
        </p:nvSpPr>
        <p:spPr/>
        <p:txBody>
          <a:bodyPr/>
          <a:lstStyle/>
          <a:p>
            <a:endParaRPr kumimoji="1" lang="zh-CN" altLang="en-US" dirty="0"/>
          </a:p>
        </p:txBody>
      </p:sp>
      <p:pic>
        <p:nvPicPr>
          <p:cNvPr id="4" name="图片 3" descr="日程表&#10;&#10;低可信度描述已自动生成">
            <a:extLst>
              <a:ext uri="{FF2B5EF4-FFF2-40B4-BE49-F238E27FC236}">
                <a16:creationId xmlns:a16="http://schemas.microsoft.com/office/drawing/2014/main" id="{0BEB3B33-C16D-A943-9CE5-94D90F6F4A38}"/>
              </a:ext>
            </a:extLst>
          </p:cNvPr>
          <p:cNvPicPr/>
          <p:nvPr/>
        </p:nvPicPr>
        <p:blipFill>
          <a:blip r:embed="rId2"/>
          <a:stretch>
            <a:fillRect/>
          </a:stretch>
        </p:blipFill>
        <p:spPr>
          <a:xfrm>
            <a:off x="899592" y="195486"/>
            <a:ext cx="2089785" cy="4512945"/>
          </a:xfrm>
          <a:prstGeom prst="rect">
            <a:avLst/>
          </a:prstGeom>
        </p:spPr>
      </p:pic>
      <p:pic>
        <p:nvPicPr>
          <p:cNvPr id="5" name="图片 4" descr="图表, 气泡图&#10;&#10;描述已自动生成">
            <a:extLst>
              <a:ext uri="{FF2B5EF4-FFF2-40B4-BE49-F238E27FC236}">
                <a16:creationId xmlns:a16="http://schemas.microsoft.com/office/drawing/2014/main" id="{1AB4E8CA-FA81-A140-9E74-35F8B4E6843A}"/>
              </a:ext>
            </a:extLst>
          </p:cNvPr>
          <p:cNvPicPr/>
          <p:nvPr/>
        </p:nvPicPr>
        <p:blipFill>
          <a:blip r:embed="rId3"/>
          <a:stretch>
            <a:fillRect/>
          </a:stretch>
        </p:blipFill>
        <p:spPr>
          <a:xfrm>
            <a:off x="3160712" y="225331"/>
            <a:ext cx="2212975" cy="4483100"/>
          </a:xfrm>
          <a:prstGeom prst="rect">
            <a:avLst/>
          </a:prstGeom>
        </p:spPr>
      </p:pic>
      <p:sp>
        <p:nvSpPr>
          <p:cNvPr id="7" name="文本框 6">
            <a:extLst>
              <a:ext uri="{FF2B5EF4-FFF2-40B4-BE49-F238E27FC236}">
                <a16:creationId xmlns:a16="http://schemas.microsoft.com/office/drawing/2014/main" id="{2DF3473E-F636-2049-BCF4-AE639B22B881}"/>
              </a:ext>
            </a:extLst>
          </p:cNvPr>
          <p:cNvSpPr txBox="1"/>
          <p:nvPr/>
        </p:nvSpPr>
        <p:spPr>
          <a:xfrm>
            <a:off x="5292080" y="1821181"/>
            <a:ext cx="3515544" cy="646331"/>
          </a:xfrm>
          <a:prstGeom prst="rect">
            <a:avLst/>
          </a:prstGeom>
          <a:noFill/>
        </p:spPr>
        <p:txBody>
          <a:bodyPr wrap="square">
            <a:spAutoFit/>
          </a:bodyPr>
          <a:lstStyle/>
          <a:p>
            <a:r>
              <a:rPr lang="zh-CN" altLang="en-US" dirty="0"/>
              <a:t>We can monitor all the information of production</a:t>
            </a:r>
          </a:p>
        </p:txBody>
      </p:sp>
    </p:spTree>
    <p:extLst>
      <p:ext uri="{BB962C8B-B14F-4D97-AF65-F5344CB8AC3E}">
        <p14:creationId xmlns:p14="http://schemas.microsoft.com/office/powerpoint/2010/main" val="2111954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539"/>
            <a:ext cx="7355160" cy="1028700"/>
          </a:xfrm>
        </p:spPr>
        <p:txBody>
          <a:bodyPr>
            <a:normAutofit/>
          </a:bodyPr>
          <a:lstStyle/>
          <a:p>
            <a:r>
              <a:rPr lang="en-US" dirty="0"/>
              <a:t>Project Overview</a:t>
            </a:r>
          </a:p>
        </p:txBody>
      </p:sp>
      <p:pic>
        <p:nvPicPr>
          <p:cNvPr id="4" name="内容占位符 3">
            <a:extLst>
              <a:ext uri="{FF2B5EF4-FFF2-40B4-BE49-F238E27FC236}">
                <a16:creationId xmlns:a16="http://schemas.microsoft.com/office/drawing/2014/main" id="{50706E26-F6F7-B84E-B6FD-C03BBB95BD7F}"/>
              </a:ext>
            </a:extLst>
          </p:cNvPr>
          <p:cNvPicPr>
            <a:picLocks noGrp="1" noChangeAspect="1"/>
          </p:cNvPicPr>
          <p:nvPr>
            <p:ph idx="1"/>
          </p:nvPr>
        </p:nvPicPr>
        <p:blipFill>
          <a:blip r:embed="rId2"/>
          <a:stretch>
            <a:fillRect/>
          </a:stretch>
        </p:blipFill>
        <p:spPr>
          <a:xfrm>
            <a:off x="539552" y="1347614"/>
            <a:ext cx="2894757" cy="3279775"/>
          </a:xfrm>
          <a:prstGeom prst="rect">
            <a:avLst/>
          </a:prstGeom>
        </p:spPr>
      </p:pic>
      <p:pic>
        <p:nvPicPr>
          <p:cNvPr id="5" name="图片 4">
            <a:extLst>
              <a:ext uri="{FF2B5EF4-FFF2-40B4-BE49-F238E27FC236}">
                <a16:creationId xmlns:a16="http://schemas.microsoft.com/office/drawing/2014/main" id="{850BA035-3EA7-4842-AEAC-4A19034A0DCF}"/>
              </a:ext>
            </a:extLst>
          </p:cNvPr>
          <p:cNvPicPr>
            <a:picLocks noChangeAspect="1"/>
          </p:cNvPicPr>
          <p:nvPr/>
        </p:nvPicPr>
        <p:blipFill>
          <a:blip r:embed="rId3"/>
          <a:stretch>
            <a:fillRect/>
          </a:stretch>
        </p:blipFill>
        <p:spPr>
          <a:xfrm>
            <a:off x="3923928" y="1143239"/>
            <a:ext cx="4356366" cy="3484150"/>
          </a:xfrm>
          <a:prstGeom prst="rect">
            <a:avLst/>
          </a:prstGeom>
        </p:spPr>
      </p:pic>
    </p:spTree>
    <p:extLst>
      <p:ext uri="{BB962C8B-B14F-4D97-AF65-F5344CB8AC3E}">
        <p14:creationId xmlns:p14="http://schemas.microsoft.com/office/powerpoint/2010/main" val="1281091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42635</TotalTime>
  <Words>1882</Words>
  <Application>Microsoft Macintosh PowerPoint</Application>
  <PresentationFormat>全屏显示(16:9)</PresentationFormat>
  <Paragraphs>266</Paragraphs>
  <Slides>41</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OpenSans</vt:lpstr>
      <vt:lpstr>等线</vt:lpstr>
      <vt:lpstr>Open Sans</vt:lpstr>
      <vt:lpstr>Arial Black</vt:lpstr>
      <vt:lpstr>Söhne</vt:lpstr>
      <vt:lpstr>Calibri</vt:lpstr>
      <vt:lpstr>Microsoft YaHei</vt:lpstr>
      <vt:lpstr>Times New Roman</vt:lpstr>
      <vt:lpstr>Arial</vt:lpstr>
      <vt:lpstr>-apple-system</vt:lpstr>
      <vt:lpstr>等线</vt:lpstr>
      <vt:lpstr>Segoe UI Web (West European)</vt:lpstr>
      <vt:lpstr>Essential</vt:lpstr>
      <vt:lpstr>Project title</vt:lpstr>
      <vt:lpstr>Project Overview</vt:lpstr>
      <vt:lpstr>PowerPoint 演示文稿</vt:lpstr>
      <vt:lpstr>PowerPoint 演示文稿</vt:lpstr>
      <vt:lpstr>PowerPoint 演示文稿</vt:lpstr>
      <vt:lpstr>PowerPoint 演示文稿</vt:lpstr>
      <vt:lpstr>PowerPoint 演示文稿</vt:lpstr>
      <vt:lpstr>PowerPoint 演示文稿</vt:lpstr>
      <vt:lpstr>Project Overview</vt:lpstr>
      <vt:lpstr>Backend </vt:lpstr>
      <vt:lpstr>Contribution</vt:lpstr>
      <vt:lpstr>1. Material management</vt:lpstr>
      <vt:lpstr>2. Warehouse monitoring (MQTT)</vt:lpstr>
      <vt:lpstr>Quality Monitoring (YOLO)</vt:lpstr>
      <vt:lpstr>Highest Response Ratio Next（HRRN)</vt:lpstr>
      <vt:lpstr>PowerPoint 演示文稿</vt:lpstr>
      <vt:lpstr>Estimated raw materials consumption</vt:lpstr>
      <vt:lpstr>Backend </vt:lpstr>
      <vt:lpstr>technologies, software </vt:lpstr>
      <vt:lpstr>Deliverables</vt:lpstr>
      <vt:lpstr>Evidence </vt:lpstr>
      <vt:lpstr>Evidence </vt:lpstr>
      <vt:lpstr>Evidence </vt:lpstr>
      <vt:lpstr>Evidence </vt:lpstr>
      <vt:lpstr>Evidence</vt:lpstr>
      <vt:lpstr>Reflection/Lessons learned </vt:lpstr>
      <vt:lpstr>Frontend </vt:lpstr>
      <vt:lpstr>Deliverables</vt:lpstr>
      <vt:lpstr>Evidence</vt:lpstr>
      <vt:lpstr>Reflection/Lessons learned </vt:lpstr>
      <vt:lpstr>Frontend </vt:lpstr>
      <vt:lpstr>Methods, technologies, software </vt:lpstr>
      <vt:lpstr>Deliverables</vt:lpstr>
      <vt:lpstr>Reflection/Lessons learned </vt:lpstr>
      <vt:lpstr>Hardware</vt:lpstr>
      <vt:lpstr>Deliverables</vt:lpstr>
      <vt:lpstr>Evidence</vt:lpstr>
      <vt:lpstr>evidence</vt:lpstr>
      <vt:lpstr>evidence</vt:lpstr>
      <vt:lpstr>Reflection/Lessons learned </vt:lpstr>
      <vt:lpstr>AQ</vt:lpstr>
    </vt:vector>
  </TitlesOfParts>
  <Company>Deakin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compmaths</dc:creator>
  <cp:lastModifiedBy>lyy swu</cp:lastModifiedBy>
  <cp:revision>253</cp:revision>
  <dcterms:created xsi:type="dcterms:W3CDTF">2008-02-14T13:22:37Z</dcterms:created>
  <dcterms:modified xsi:type="dcterms:W3CDTF">2024-05-21T12:11:47Z</dcterms:modified>
</cp:coreProperties>
</file>